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5">
  <p:sldMasterIdLst>
    <p:sldMasterId id="2147483648" r:id="rId1"/>
    <p:sldMasterId id="2147483675" r:id="rId2"/>
  </p:sldMasterIdLst>
  <p:notesMasterIdLst>
    <p:notesMasterId r:id="rId9"/>
  </p:notesMasterIdLst>
  <p:handoutMasterIdLst>
    <p:handoutMasterId r:id="rId10"/>
  </p:handoutMasterIdLst>
  <p:sldIdLst>
    <p:sldId id="779" r:id="rId3"/>
    <p:sldId id="1045" r:id="rId4"/>
    <p:sldId id="1047" r:id="rId5"/>
    <p:sldId id="1056" r:id="rId6"/>
    <p:sldId id="1048" r:id="rId7"/>
    <p:sldId id="1050" r:id="rId8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57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orient="horz" pos="3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D21"/>
    <a:srgbClr val="00FFCC"/>
    <a:srgbClr val="FF33CC"/>
    <a:srgbClr val="E6A400"/>
    <a:srgbClr val="878786"/>
    <a:srgbClr val="000000"/>
    <a:srgbClr val="FFFF99"/>
    <a:srgbClr val="757575"/>
    <a:srgbClr val="00712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5" autoAdjust="0"/>
    <p:restoredTop sz="96093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762" y="108"/>
      </p:cViewPr>
      <p:guideLst>
        <p:guide orient="horz" pos="482"/>
        <p:guide pos="5715"/>
      </p:guideLst>
    </p:cSldViewPr>
  </p:slideViewPr>
  <p:outlineViewPr>
    <p:cViewPr>
      <p:scale>
        <a:sx n="33" d="100"/>
        <a:sy n="33" d="100"/>
      </p:scale>
      <p:origin x="0" y="1858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-858" y="-120"/>
      </p:cViewPr>
      <p:guideLst>
        <p:guide orient="horz" pos="3127"/>
        <p:guide pos="2141"/>
        <p:guide orient="horz" pos="3110"/>
        <p:guide orient="horz" pos="3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0" y="3"/>
            <a:ext cx="2946400" cy="496888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r">
              <a:defRPr sz="1200"/>
            </a:lvl1pPr>
          </a:lstStyle>
          <a:p>
            <a:fld id="{11BAA934-ACAF-436F-8582-0F8D85C9EC05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8"/>
          </a:xfrm>
          <a:prstGeom prst="rect">
            <a:avLst/>
          </a:prstGeom>
        </p:spPr>
        <p:txBody>
          <a:bodyPr vert="horz" lIns="91241" tIns="45621" rIns="91241" bIns="456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0" y="9429753"/>
            <a:ext cx="2946400" cy="496888"/>
          </a:xfrm>
          <a:prstGeom prst="rect">
            <a:avLst/>
          </a:prstGeom>
        </p:spPr>
        <p:txBody>
          <a:bodyPr vert="horz" lIns="91241" tIns="45621" rIns="91241" bIns="45621" rtlCol="0" anchor="b"/>
          <a:lstStyle>
            <a:lvl1pPr algn="r">
              <a:defRPr sz="1200"/>
            </a:lvl1pPr>
          </a:lstStyle>
          <a:p>
            <a:fld id="{F47DE5B8-60B3-4170-827A-477F05F9D4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89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5659" cy="496412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1" y="1"/>
            <a:ext cx="2945659" cy="496412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6329C-BB4B-416F-BBDB-50704E99116B}" type="datetimeFigureOut">
              <a:rPr lang="de-DE"/>
              <a:pPr>
                <a:defRPr/>
              </a:pPr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1" tIns="45621" rIns="91241" bIns="4562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241" tIns="45621" rIns="91241" bIns="4562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" y="9430093"/>
            <a:ext cx="2945659" cy="496412"/>
          </a:xfrm>
          <a:prstGeom prst="rect">
            <a:avLst/>
          </a:prstGeom>
        </p:spPr>
        <p:txBody>
          <a:bodyPr vert="horz" lIns="91241" tIns="45621" rIns="91241" bIns="456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1" y="9430093"/>
            <a:ext cx="2945659" cy="496412"/>
          </a:xfrm>
          <a:prstGeom prst="rect">
            <a:avLst/>
          </a:prstGeom>
        </p:spPr>
        <p:txBody>
          <a:bodyPr vert="horz" lIns="91241" tIns="45621" rIns="91241" bIns="456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D4D7F8-A1FA-4BF6-A01C-9CFE593802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27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4D7F8-A1FA-4BF6-A01C-9CFE5938029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6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4D7F8-A1FA-4BF6-A01C-9CFE5938029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HZG_PPT_Titel_ID_01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84175"/>
            <a:ext cx="2667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" y="1556792"/>
            <a:ext cx="9144000" cy="33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58077" y="4336735"/>
            <a:ext cx="6085923" cy="1134533"/>
          </a:xfrm>
          <a:solidFill>
            <a:srgbClr val="4D4D4D"/>
          </a:solidFill>
        </p:spPr>
        <p:txBody>
          <a:bodyPr lIns="396000" tIns="108000" rIns="324000" bIns="18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500"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rgbClr val="8787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73" y="383400"/>
            <a:ext cx="1028463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13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88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0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29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67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161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+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HZG_PPT_Innen_ID_02_logo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21" b="25787"/>
          <a:stretch/>
        </p:blipFill>
        <p:spPr bwMode="auto">
          <a:xfrm>
            <a:off x="0" y="8620"/>
            <a:ext cx="914400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72400" y="6669361"/>
            <a:ext cx="573807" cy="196578"/>
          </a:xfrm>
        </p:spPr>
        <p:txBody>
          <a:bodyPr/>
          <a:lstStyle>
            <a:lvl1pPr>
              <a:defRPr sz="800">
                <a:solidFill>
                  <a:srgbClr val="8787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BBF3E-6DA2-4B17-927D-B09666393F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95536" y="800708"/>
            <a:ext cx="8475985" cy="5400377"/>
          </a:xfrm>
        </p:spPr>
        <p:txBody>
          <a:bodyPr/>
          <a:lstStyle>
            <a:lvl1pPr marL="342900" indent="-342900">
              <a:buClr>
                <a:srgbClr val="88BD21"/>
              </a:buClr>
              <a:buFont typeface="Wingdings" pitchFamily="2" charset="2"/>
              <a:buChar char="§"/>
              <a:defRPr sz="2000">
                <a:solidFill>
                  <a:srgbClr val="878786"/>
                </a:solidFill>
              </a:defRPr>
            </a:lvl1pPr>
            <a:lvl2pPr>
              <a:buClr>
                <a:srgbClr val="88BD21"/>
              </a:buClr>
              <a:defRPr sz="1800">
                <a:solidFill>
                  <a:srgbClr val="878786"/>
                </a:solidFill>
              </a:defRPr>
            </a:lvl2pPr>
            <a:lvl3pPr>
              <a:buClr>
                <a:srgbClr val="88BD21"/>
              </a:buClr>
              <a:defRPr sz="1600">
                <a:solidFill>
                  <a:srgbClr val="878786"/>
                </a:solidFill>
              </a:defRPr>
            </a:lvl3pPr>
            <a:lvl4pPr>
              <a:buClr>
                <a:srgbClr val="88BD21"/>
              </a:buClr>
              <a:defRPr>
                <a:solidFill>
                  <a:srgbClr val="878786"/>
                </a:solidFill>
              </a:defRPr>
            </a:lvl4pPr>
            <a:lvl5pPr>
              <a:buClr>
                <a:srgbClr val="88BD21"/>
              </a:buClr>
              <a:defRPr>
                <a:solidFill>
                  <a:srgbClr val="878786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97" y="80628"/>
            <a:ext cx="985175" cy="538603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71591" y="6669360"/>
            <a:ext cx="113205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7744" y="6669360"/>
            <a:ext cx="5904656" cy="196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rgbClr val="8787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7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23527" y="1196975"/>
            <a:ext cx="8475985" cy="4968329"/>
          </a:xfrm>
        </p:spPr>
        <p:txBody>
          <a:bodyPr/>
          <a:lstStyle>
            <a:lvl1pPr marL="457200" indent="-457200">
              <a:buClr>
                <a:srgbClr val="88BD21"/>
              </a:buClr>
              <a:buFont typeface="+mj-lt"/>
              <a:buAutoNum type="arabicPeriod"/>
              <a:defRPr sz="2000">
                <a:solidFill>
                  <a:srgbClr val="878786"/>
                </a:solidFill>
              </a:defRPr>
            </a:lvl1pPr>
            <a:lvl2pPr>
              <a:buClr>
                <a:srgbClr val="88BD21"/>
              </a:buClr>
              <a:defRPr>
                <a:solidFill>
                  <a:srgbClr val="878786"/>
                </a:solidFill>
              </a:defRPr>
            </a:lvl2pPr>
            <a:lvl3pPr>
              <a:buClr>
                <a:srgbClr val="88BD21"/>
              </a:buClr>
              <a:defRPr>
                <a:solidFill>
                  <a:srgbClr val="878786"/>
                </a:solidFill>
              </a:defRPr>
            </a:lvl3pPr>
            <a:lvl4pPr>
              <a:buClr>
                <a:srgbClr val="88BD21"/>
              </a:buClr>
              <a:defRPr>
                <a:solidFill>
                  <a:srgbClr val="878786"/>
                </a:solidFill>
              </a:defRPr>
            </a:lvl4pPr>
            <a:lvl5pPr>
              <a:buClr>
                <a:srgbClr val="88BD21"/>
              </a:buClr>
              <a:defRPr>
                <a:solidFill>
                  <a:srgbClr val="878786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71591" y="6575231"/>
            <a:ext cx="113205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85847" y="6588679"/>
            <a:ext cx="573807" cy="196578"/>
          </a:xfrm>
        </p:spPr>
        <p:txBody>
          <a:bodyPr/>
          <a:lstStyle>
            <a:lvl1pPr>
              <a:defRPr sz="800">
                <a:solidFill>
                  <a:srgbClr val="8787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BBF3E-6DA2-4B17-927D-B09666393F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7744" y="6588678"/>
            <a:ext cx="5904656" cy="196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3. Informations- und Vernetzungsveranstaltung in den Bereichen </a:t>
            </a:r>
          </a:p>
          <a:p>
            <a:pPr>
              <a:defRPr/>
            </a:pPr>
            <a:r>
              <a:rPr lang="de-DE" dirty="0"/>
              <a:t>Energieforschung und Energieinnovation – Chancen für sächsische Akteure</a:t>
            </a:r>
          </a:p>
        </p:txBody>
      </p:sp>
      <p:pic>
        <p:nvPicPr>
          <p:cNvPr id="17" name="Grafik 6" descr="HZG_PPT_Innen_ID_02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21" b="25787"/>
          <a:stretch/>
        </p:blipFill>
        <p:spPr bwMode="auto">
          <a:xfrm>
            <a:off x="0" y="8620"/>
            <a:ext cx="914400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0" y="6489776"/>
            <a:ext cx="9144000" cy="0"/>
          </a:xfrm>
          <a:prstGeom prst="line">
            <a:avLst/>
          </a:prstGeom>
          <a:ln>
            <a:solidFill>
              <a:srgbClr val="8787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+Inhalt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72400" y="6669361"/>
            <a:ext cx="573807" cy="196578"/>
          </a:xfrm>
        </p:spPr>
        <p:txBody>
          <a:bodyPr/>
          <a:lstStyle>
            <a:lvl1pPr>
              <a:defRPr sz="800">
                <a:solidFill>
                  <a:srgbClr val="8787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BBF3E-6DA2-4B17-927D-B09666393F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23527" y="332657"/>
            <a:ext cx="8475985" cy="5832648"/>
          </a:xfrm>
        </p:spPr>
        <p:txBody>
          <a:bodyPr/>
          <a:lstStyle>
            <a:lvl1pPr marL="342900" indent="-342900">
              <a:buClr>
                <a:srgbClr val="88BD21"/>
              </a:buClr>
              <a:buFont typeface="Wingdings" pitchFamily="2" charset="2"/>
              <a:buChar char="§"/>
              <a:defRPr sz="2000">
                <a:solidFill>
                  <a:srgbClr val="878786"/>
                </a:solidFill>
              </a:defRPr>
            </a:lvl1pPr>
            <a:lvl2pPr>
              <a:buClr>
                <a:srgbClr val="88BD21"/>
              </a:buClr>
              <a:defRPr sz="1800">
                <a:solidFill>
                  <a:srgbClr val="878786"/>
                </a:solidFill>
              </a:defRPr>
            </a:lvl2pPr>
            <a:lvl3pPr>
              <a:buClr>
                <a:srgbClr val="88BD21"/>
              </a:buClr>
              <a:defRPr sz="1600">
                <a:solidFill>
                  <a:srgbClr val="878786"/>
                </a:solidFill>
              </a:defRPr>
            </a:lvl3pPr>
            <a:lvl4pPr>
              <a:buClr>
                <a:srgbClr val="88BD21"/>
              </a:buClr>
              <a:defRPr>
                <a:solidFill>
                  <a:srgbClr val="878786"/>
                </a:solidFill>
              </a:defRPr>
            </a:lvl4pPr>
            <a:lvl5pPr>
              <a:buClr>
                <a:srgbClr val="88BD21"/>
              </a:buClr>
              <a:defRPr>
                <a:solidFill>
                  <a:srgbClr val="878786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71591" y="6669360"/>
            <a:ext cx="113205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7744" y="6669360"/>
            <a:ext cx="5904656" cy="196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rgbClr val="8787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527" y="1196975"/>
            <a:ext cx="8475985" cy="4968329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SzTx/>
              <a:buFont typeface="+mj-lt"/>
              <a:buNone/>
              <a:tabLst/>
              <a:defRPr sz="1200" baseline="0">
                <a:solidFill>
                  <a:srgbClr val="878786"/>
                </a:solidFill>
              </a:defRPr>
            </a:lvl1pPr>
            <a:lvl2pPr>
              <a:buClr>
                <a:srgbClr val="88BD21"/>
              </a:buClr>
              <a:defRPr>
                <a:solidFill>
                  <a:srgbClr val="878786"/>
                </a:solidFill>
              </a:defRPr>
            </a:lvl2pPr>
            <a:lvl3pPr>
              <a:buClr>
                <a:srgbClr val="88BD21"/>
              </a:buClr>
              <a:defRPr>
                <a:solidFill>
                  <a:srgbClr val="878786"/>
                </a:solidFill>
              </a:defRPr>
            </a:lvl3pPr>
            <a:lvl4pPr>
              <a:buClr>
                <a:srgbClr val="88BD21"/>
              </a:buClr>
              <a:defRPr>
                <a:solidFill>
                  <a:srgbClr val="878786"/>
                </a:solidFill>
              </a:defRPr>
            </a:lvl4pPr>
            <a:lvl5pPr>
              <a:buClr>
                <a:srgbClr val="88BD21"/>
              </a:buClr>
              <a:defRPr>
                <a:solidFill>
                  <a:srgbClr val="878786"/>
                </a:solidFill>
              </a:defRPr>
            </a:lvl5pPr>
          </a:lstStyle>
          <a:p>
            <a:pPr lvl="0"/>
            <a:r>
              <a:rPr lang="de-DE" dirty="0"/>
              <a:t>Vielen Dank für Ihr Interesse!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Contact</a:t>
            </a:r>
            <a:r>
              <a:rPr lang="de-DE" dirty="0"/>
              <a:t>:</a:t>
            </a:r>
          </a:p>
          <a:p>
            <a:pPr lvl="0"/>
            <a:r>
              <a:rPr lang="en-US" dirty="0"/>
              <a:t>Institute of Process Technology, Process Automation and Measuring Technology (IPM)</a:t>
            </a:r>
          </a:p>
          <a:p>
            <a:pPr lvl="0"/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:</a:t>
            </a:r>
          </a:p>
          <a:p>
            <a:pPr lvl="0"/>
            <a:r>
              <a:rPr lang="de-DE" dirty="0"/>
              <a:t>Dipl. Business  Math. (FH) Stefan Renger</a:t>
            </a:r>
          </a:p>
          <a:p>
            <a:pPr lvl="0"/>
            <a:r>
              <a:rPr lang="en-US" dirty="0"/>
              <a:t>Department of Nuclear Engineering / Soft Computing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Phone:	+49 3583 - 611287</a:t>
            </a:r>
          </a:p>
          <a:p>
            <a:pPr lvl="0"/>
            <a:r>
              <a:rPr lang="de-DE" dirty="0"/>
              <a:t>Fax:		+49 3583 – 611288</a:t>
            </a:r>
          </a:p>
          <a:p>
            <a:pPr lvl="0"/>
            <a:r>
              <a:rPr lang="de-DE" dirty="0"/>
              <a:t>Mail:		srenger@hs-zigr.de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Web:		www.hszg.de/ipm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Hausanschrift:</a:t>
            </a:r>
          </a:p>
          <a:p>
            <a:pPr lvl="0"/>
            <a:r>
              <a:rPr lang="de-DE" dirty="0"/>
              <a:t>Hochschule Zittau/Görlitz</a:t>
            </a:r>
          </a:p>
          <a:p>
            <a:pPr lvl="0"/>
            <a:r>
              <a:rPr lang="de-DE" dirty="0"/>
              <a:t>IPM</a:t>
            </a:r>
          </a:p>
          <a:p>
            <a:pPr lvl="0"/>
            <a:r>
              <a:rPr lang="de-DE" dirty="0"/>
              <a:t>Theodor-Körner-Allee 16</a:t>
            </a:r>
          </a:p>
          <a:p>
            <a:pPr lvl="0"/>
            <a:r>
              <a:rPr lang="de-DE" dirty="0"/>
              <a:t>02763 Zittau</a:t>
            </a:r>
          </a:p>
          <a:p>
            <a:pPr lvl="0"/>
            <a:r>
              <a:rPr lang="de-DE" dirty="0"/>
              <a:t>Germany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71591" y="6575231"/>
            <a:ext cx="113205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18.05.2021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72400" y="6575232"/>
            <a:ext cx="573807" cy="196578"/>
          </a:xfrm>
        </p:spPr>
        <p:txBody>
          <a:bodyPr/>
          <a:lstStyle>
            <a:lvl1pPr>
              <a:defRPr sz="800">
                <a:solidFill>
                  <a:srgbClr val="8787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BBF3E-6DA2-4B17-927D-B09666393F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7744" y="6575231"/>
            <a:ext cx="5904656" cy="196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pic>
        <p:nvPicPr>
          <p:cNvPr id="17" name="Grafik 6" descr="HZG_PPT_Innen_ID_02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21" b="25787"/>
          <a:stretch/>
        </p:blipFill>
        <p:spPr bwMode="auto">
          <a:xfrm>
            <a:off x="0" y="8620"/>
            <a:ext cx="914400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97" y="80628"/>
            <a:ext cx="985175" cy="538603"/>
          </a:xfrm>
          <a:prstGeom prst="rect">
            <a:avLst/>
          </a:prstGeom>
        </p:spPr>
      </p:pic>
      <p:cxnSp>
        <p:nvCxnSpPr>
          <p:cNvPr id="19" name="Gerade Verbindung 18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0" y="6476329"/>
            <a:ext cx="9144000" cy="0"/>
          </a:xfrm>
          <a:prstGeom prst="line">
            <a:avLst/>
          </a:prstGeom>
          <a:ln>
            <a:solidFill>
              <a:srgbClr val="8787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6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HZG_PPT_Titel_ID_01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84175"/>
            <a:ext cx="2667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" y="1556792"/>
            <a:ext cx="9144000" cy="33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58077" y="4336735"/>
            <a:ext cx="6085923" cy="1134533"/>
          </a:xfrm>
          <a:solidFill>
            <a:srgbClr val="4D4D4D"/>
          </a:solidFill>
        </p:spPr>
        <p:txBody>
          <a:bodyPr lIns="396000" tIns="108000" rIns="324000" bIns="18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500"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31" y="384175"/>
            <a:ext cx="1027414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95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13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37520-0904-42AB-9D9A-07106FC79C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3" r:id="rId4"/>
    <p:sldLayoutId id="2147483672" r:id="rId5"/>
    <p:sldLayoutId id="2147483687" r:id="rId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3. Informations- und Vernetzungsveranstaltung in den Bereichen Energieforschung und Energieinnovation – Chancen für sächsische Akteure (Online)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1DAC-9424-40D4-BE07-6CAC24B45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2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9.sv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6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844800" y="3575009"/>
            <a:ext cx="6100945" cy="2158136"/>
          </a:xfrm>
          <a:solidFill>
            <a:srgbClr val="878786"/>
          </a:solidFill>
        </p:spPr>
        <p:txBody>
          <a:bodyPr lIns="180000" rIns="36000"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i="0" cap="all" dirty="0"/>
              <a:t>Projekt RIK-Lausitz</a:t>
            </a:r>
            <a:br>
              <a:rPr lang="de-DE" sz="2000" i="0" cap="all" dirty="0"/>
            </a:br>
            <a:r>
              <a:rPr lang="de-DE" sz="2000" i="0" cap="all" dirty="0"/>
              <a:t>„Digitales Werkzeug zur Ermittlung </a:t>
            </a:r>
            <a:br>
              <a:rPr lang="de-DE" sz="2000" i="0" cap="all" dirty="0"/>
            </a:br>
            <a:r>
              <a:rPr lang="de-DE" sz="2000" i="0" cap="all" dirty="0"/>
              <a:t>der Klimawirksamkeit </a:t>
            </a:r>
            <a:br>
              <a:rPr lang="de-DE" sz="2000" i="0" cap="all" dirty="0"/>
            </a:br>
            <a:r>
              <a:rPr lang="de-DE" sz="2000" i="0" cap="all" dirty="0"/>
              <a:t>von Wasserdampf-Industrieprozessen“</a:t>
            </a:r>
            <a:br>
              <a:rPr lang="de-DE" sz="2000" i="0" cap="all" dirty="0"/>
            </a:br>
            <a:r>
              <a:rPr lang="de-DE" sz="1400" i="0" dirty="0"/>
              <a:t>Prof. Dr.-Ing. habil. T. Zschunke </a:t>
            </a:r>
            <a:br>
              <a:rPr lang="de-DE" sz="1400" i="0" dirty="0"/>
            </a:br>
            <a:r>
              <a:rPr lang="de-DE" sz="1400" i="0" u="sng" dirty="0"/>
              <a:t>Dipl.-Ing. U. </a:t>
            </a:r>
            <a:r>
              <a:rPr lang="de-DE" sz="1400" i="0" u="sng" dirty="0" err="1"/>
              <a:t>Gocht</a:t>
            </a:r>
            <a:r>
              <a:rPr lang="de-DE" sz="1400" i="0" u="sng" dirty="0"/>
              <a:t>, Dipl.-Ing. U.-S. Altmann</a:t>
            </a:r>
            <a:endParaRPr lang="de-DE" sz="14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D7CEA1-5F5A-463F-90B1-4CAAC8522E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02" y="5924134"/>
            <a:ext cx="1896745" cy="7486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A089668-A160-4A5E-9E26-3E53288D069D}"/>
              </a:ext>
            </a:extLst>
          </p:cNvPr>
          <p:cNvSpPr txBox="1"/>
          <p:nvPr/>
        </p:nvSpPr>
        <p:spPr>
          <a:xfrm>
            <a:off x="198255" y="5744469"/>
            <a:ext cx="6742191" cy="110799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Gefördert durch das Bundesministerium für Wirtschaft und Energie im Rahmen des Bundesmodellvorhabens „Unternehmen Revier“</a:t>
            </a:r>
          </a:p>
          <a:p>
            <a:pPr>
              <a:spcBef>
                <a:spcPts val="600"/>
              </a:spcBef>
            </a:pPr>
            <a:r>
              <a:rPr lang="de-DE" sz="1400" dirty="0"/>
              <a:t>Abwicklungspartner des Bundes: Landkreis Spree-Neiße / </a:t>
            </a:r>
            <a:r>
              <a:rPr lang="de-DE" sz="1400" dirty="0" err="1"/>
              <a:t>Wokrejs</a:t>
            </a:r>
            <a:r>
              <a:rPr lang="de-DE" sz="1400" dirty="0"/>
              <a:t> </a:t>
            </a:r>
            <a:r>
              <a:rPr lang="de-DE" sz="1400" dirty="0" err="1"/>
              <a:t>Sprjewja-Nysa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sz="1400" dirty="0"/>
              <a:t>Regionalpartner: Wirtschaftsregion Lausitz GmbH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08D2D5-99CB-4860-AAEA-0783EE7C184A}"/>
              </a:ext>
            </a:extLst>
          </p:cNvPr>
          <p:cNvSpPr txBox="1"/>
          <p:nvPr/>
        </p:nvSpPr>
        <p:spPr>
          <a:xfrm>
            <a:off x="6940446" y="5744469"/>
            <a:ext cx="2005299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23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lke 20">
            <a:extLst>
              <a:ext uri="{FF2B5EF4-FFF2-40B4-BE49-F238E27FC236}">
                <a16:creationId xmlns:a16="http://schemas.microsoft.com/office/drawing/2014/main" id="{94367835-0743-41B1-ADCD-94AF1164972F}"/>
              </a:ext>
            </a:extLst>
          </p:cNvPr>
          <p:cNvSpPr/>
          <p:nvPr/>
        </p:nvSpPr>
        <p:spPr>
          <a:xfrm>
            <a:off x="2347151" y="1327150"/>
            <a:ext cx="2224849" cy="108948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7" y="1327150"/>
            <a:ext cx="8475985" cy="1846355"/>
          </a:xfrm>
        </p:spPr>
        <p:txBody>
          <a:bodyPr/>
          <a:lstStyle/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BBF3E-6DA2-4B17-927D-B09666393F9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636217" y="131147"/>
            <a:ext cx="1377300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/>
              <a:t>Projektziele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4488" y="946610"/>
            <a:ext cx="8513111" cy="496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b="1" dirty="0"/>
              <a:t>Digitales Werkzeug zur Ermittlung der Klimawirksamkeit </a:t>
            </a:r>
          </a:p>
          <a:p>
            <a:pPr algn="ctr">
              <a:lnSpc>
                <a:spcPct val="150000"/>
              </a:lnSpc>
            </a:pPr>
            <a:r>
              <a:rPr lang="de-DE" sz="2400" b="1" dirty="0"/>
              <a:t>von Wasserdampf-Industrieprozessen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sz="2000" b="1" dirty="0"/>
              <a:t>Projektziele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Dekarbonisierung von Industriedampf-Prozessen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Klimawirksamkeit (</a:t>
            </a:r>
            <a:r>
              <a:rPr lang="de-DE" sz="2000" b="1" dirty="0"/>
              <a:t>G</a:t>
            </a:r>
            <a:r>
              <a:rPr lang="de-DE" sz="2000" dirty="0"/>
              <a:t>lobal </a:t>
            </a:r>
            <a:r>
              <a:rPr lang="de-DE" sz="2000" b="1" dirty="0" err="1"/>
              <a:t>W</a:t>
            </a:r>
            <a:r>
              <a:rPr lang="de-DE" sz="2000" dirty="0" err="1"/>
              <a:t>arming</a:t>
            </a:r>
            <a:r>
              <a:rPr lang="de-DE" sz="2000" dirty="0"/>
              <a:t> </a:t>
            </a:r>
            <a:r>
              <a:rPr lang="de-DE" sz="2000" b="1" dirty="0"/>
              <a:t>P</a:t>
            </a:r>
            <a:r>
              <a:rPr lang="de-DE" sz="2000" dirty="0"/>
              <a:t>otential) 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Entwicklung eines software-basierten Bewertungs-Tools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Nutzung vorhandener Basiswerkzeuge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D7CE7A-7D39-4ED6-9FE8-12152EFA3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AFB301-B1CF-48DB-B270-23B7A642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28" y="3788021"/>
            <a:ext cx="1254245" cy="707117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7E04105-162B-4E85-87C2-203FC36EA452}"/>
              </a:ext>
            </a:extLst>
          </p:cNvPr>
          <p:cNvGrpSpPr/>
          <p:nvPr/>
        </p:nvGrpSpPr>
        <p:grpSpPr>
          <a:xfrm>
            <a:off x="7148321" y="4393540"/>
            <a:ext cx="1371563" cy="1226418"/>
            <a:chOff x="7177349" y="5162799"/>
            <a:chExt cx="1371563" cy="1371563"/>
          </a:xfrm>
        </p:grpSpPr>
        <p:pic>
          <p:nvPicPr>
            <p:cNvPr id="15" name="Grafik 14" descr="Fernsehen">
              <a:extLst>
                <a:ext uri="{FF2B5EF4-FFF2-40B4-BE49-F238E27FC236}">
                  <a16:creationId xmlns:a16="http://schemas.microsoft.com/office/drawing/2014/main" id="{AA3A3F5B-9A81-41E9-89B1-617B1E74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7349" y="5162799"/>
              <a:ext cx="1371563" cy="1371563"/>
            </a:xfrm>
            <a:prstGeom prst="rect">
              <a:avLst/>
            </a:prstGeom>
          </p:spPr>
        </p:pic>
        <p:pic>
          <p:nvPicPr>
            <p:cNvPr id="13" name="Grafik 12" descr="Balkendiagramm mit Abwärtstrend">
              <a:extLst>
                <a:ext uri="{FF2B5EF4-FFF2-40B4-BE49-F238E27FC236}">
                  <a16:creationId xmlns:a16="http://schemas.microsoft.com/office/drawing/2014/main" id="{F0E585CF-FC0D-4C0E-AC82-F44C7CBD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91425" y="5516336"/>
              <a:ext cx="543410" cy="543410"/>
            </a:xfrm>
            <a:prstGeom prst="rect">
              <a:avLst/>
            </a:prstGeom>
          </p:spPr>
        </p:pic>
      </p:grpSp>
      <p:pic>
        <p:nvPicPr>
          <p:cNvPr id="19" name="Grafik 18" descr="Werkzeuge">
            <a:extLst>
              <a:ext uri="{FF2B5EF4-FFF2-40B4-BE49-F238E27FC236}">
                <a16:creationId xmlns:a16="http://schemas.microsoft.com/office/drawing/2014/main" id="{4FFA749B-C797-4657-81EE-836F07189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72" y="5335775"/>
            <a:ext cx="610396" cy="6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7" y="1327150"/>
            <a:ext cx="8475985" cy="1846355"/>
          </a:xfrm>
        </p:spPr>
        <p:txBody>
          <a:bodyPr/>
          <a:lstStyle/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BBF3E-6DA2-4B17-927D-B09666393F9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636217" y="131147"/>
            <a:ext cx="1454244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/>
              <a:t>Projektinhalt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4446" y="898025"/>
            <a:ext cx="874955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Projektinhalt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Methodik zur Bewertung von Dekarbonisierungsmaßnahmen</a:t>
            </a:r>
          </a:p>
          <a:p>
            <a:pPr marL="742950" lvl="3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Symbol" panose="05050102010706020507" pitchFamily="18" charset="2"/>
              <a:buChar char="-"/>
            </a:pPr>
            <a:r>
              <a:rPr lang="de-DE" sz="2000" dirty="0"/>
              <a:t>Energietechnische             und umwelttechnische              Analyse</a:t>
            </a:r>
          </a:p>
          <a:p>
            <a:pPr marL="742950" lvl="3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Symbol" panose="05050102010706020507" pitchFamily="18" charset="2"/>
              <a:buChar char="-"/>
            </a:pPr>
            <a:r>
              <a:rPr lang="de-DE" sz="2000" dirty="0"/>
              <a:t>Bewertungskriterien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Umsetzung der Methodik</a:t>
            </a:r>
          </a:p>
          <a:p>
            <a:pPr marL="742950" lvl="3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Symbol" panose="05050102010706020507" pitchFamily="18" charset="2"/>
              <a:buChar char="-"/>
            </a:pPr>
            <a:r>
              <a:rPr lang="de-DE" sz="2000" dirty="0"/>
              <a:t>Auswahl  und Verknüpfung geeigneter vorhandener Basiswerkzeuge</a:t>
            </a:r>
          </a:p>
          <a:p>
            <a:pPr marL="742950" lvl="3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Symbol" panose="05050102010706020507" pitchFamily="18" charset="2"/>
              <a:buChar char="-"/>
            </a:pPr>
            <a:r>
              <a:rPr lang="de-DE" sz="2000" dirty="0"/>
              <a:t>Weitestgehende Automatisierung der Auswertung</a:t>
            </a:r>
          </a:p>
          <a:p>
            <a:pPr marL="285750" lvl="2" indent="-285750">
              <a:lnSpc>
                <a:spcPct val="200000"/>
              </a:lnSpc>
              <a:spcBef>
                <a:spcPts val="600"/>
              </a:spcBef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Test/Demonstration anhand der Referenzbeispiele (Industriepartner)</a:t>
            </a:r>
          </a:p>
          <a:p>
            <a:endParaRPr lang="de-DE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D9D2F-E66D-45F9-BEF4-FD063C26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pic>
        <p:nvPicPr>
          <p:cNvPr id="9" name="Grafik 8" descr="Lagerfeuer">
            <a:extLst>
              <a:ext uri="{FF2B5EF4-FFF2-40B4-BE49-F238E27FC236}">
                <a16:creationId xmlns:a16="http://schemas.microsoft.com/office/drawing/2014/main" id="{33E83BC8-3839-4A27-AD41-19B46D46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220" y="2018908"/>
            <a:ext cx="813969" cy="813969"/>
          </a:xfrm>
          <a:prstGeom prst="rect">
            <a:avLst/>
          </a:prstGeom>
        </p:spPr>
      </p:pic>
      <p:pic>
        <p:nvPicPr>
          <p:cNvPr id="14" name="Grafik 13" descr="Balkendiagramm mit Abwärtstrend">
            <a:extLst>
              <a:ext uri="{FF2B5EF4-FFF2-40B4-BE49-F238E27FC236}">
                <a16:creationId xmlns:a16="http://schemas.microsoft.com/office/drawing/2014/main" id="{01F4BBAC-B10B-420F-B334-D780C61CE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7358" y="2828955"/>
            <a:ext cx="752071" cy="6724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626EECB-7E71-4D00-A5D5-8F27E2FA92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58" r="50000" b="25355"/>
          <a:stretch/>
        </p:blipFill>
        <p:spPr>
          <a:xfrm>
            <a:off x="6802705" y="1916063"/>
            <a:ext cx="784799" cy="1090983"/>
          </a:xfrm>
          <a:prstGeom prst="rect">
            <a:avLst/>
          </a:prstGeom>
        </p:spPr>
      </p:pic>
      <p:pic>
        <p:nvPicPr>
          <p:cNvPr id="17" name="Grafik 16" descr="Werkzeuge">
            <a:extLst>
              <a:ext uri="{FF2B5EF4-FFF2-40B4-BE49-F238E27FC236}">
                <a16:creationId xmlns:a16="http://schemas.microsoft.com/office/drawing/2014/main" id="{AA44DA9A-9801-439C-9353-195CDC125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1451" y="4708077"/>
            <a:ext cx="610396" cy="610396"/>
          </a:xfrm>
          <a:prstGeom prst="rect">
            <a:avLst/>
          </a:prstGeom>
        </p:spPr>
      </p:pic>
      <p:pic>
        <p:nvPicPr>
          <p:cNvPr id="19" name="Grafik 18" descr="Recherche">
            <a:extLst>
              <a:ext uri="{FF2B5EF4-FFF2-40B4-BE49-F238E27FC236}">
                <a16:creationId xmlns:a16="http://schemas.microsoft.com/office/drawing/2014/main" id="{780A3920-A9ED-496E-916B-C9391466D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2705" y="4861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7" y="1327150"/>
            <a:ext cx="8475985" cy="1846355"/>
          </a:xfrm>
        </p:spPr>
        <p:txBody>
          <a:bodyPr/>
          <a:lstStyle/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BBF3E-6DA2-4B17-927D-B09666393F9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636217" y="131147"/>
            <a:ext cx="1120820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/>
              <a:t>Methodik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4446" y="939887"/>
            <a:ext cx="874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Methodik des Bewertungs-Tools (Digitales Werkzeug)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53E767-0499-426F-81CB-237C19CD9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9264FCC4-3315-406D-9824-B5DB8A607E74}"/>
              </a:ext>
            </a:extLst>
          </p:cNvPr>
          <p:cNvSpPr/>
          <p:nvPr/>
        </p:nvSpPr>
        <p:spPr>
          <a:xfrm rot="19594945">
            <a:off x="1523518" y="3416575"/>
            <a:ext cx="5638229" cy="98661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62A1D4-CC01-4A4F-9DFD-F975BBA3C67F}"/>
              </a:ext>
            </a:extLst>
          </p:cNvPr>
          <p:cNvSpPr txBox="1"/>
          <p:nvPr/>
        </p:nvSpPr>
        <p:spPr>
          <a:xfrm>
            <a:off x="228048" y="5559583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Industrieprozess:</a:t>
            </a:r>
            <a:br>
              <a:rPr lang="de-DE" sz="2000" b="1" dirty="0"/>
            </a:br>
            <a:r>
              <a:rPr lang="de-DE" sz="2000" b="1" dirty="0"/>
              <a:t>Ist-Zustand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4F7D3B-B190-4D73-B47B-BD8055A1E9DE}"/>
              </a:ext>
            </a:extLst>
          </p:cNvPr>
          <p:cNvSpPr txBox="1"/>
          <p:nvPr/>
        </p:nvSpPr>
        <p:spPr>
          <a:xfrm>
            <a:off x="3636217" y="5748021"/>
            <a:ext cx="520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Mögliche Dekarbonisierungsmaßnahmen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A0644CDB-4857-481C-81B3-11BD529E07CE}"/>
              </a:ext>
            </a:extLst>
          </p:cNvPr>
          <p:cNvSpPr/>
          <p:nvPr/>
        </p:nvSpPr>
        <p:spPr>
          <a:xfrm rot="13816983">
            <a:off x="2357376" y="5047338"/>
            <a:ext cx="1445591" cy="7181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60BAF56-226E-4466-AA9A-D4A48054C354}"/>
              </a:ext>
            </a:extLst>
          </p:cNvPr>
          <p:cNvSpPr txBox="1"/>
          <p:nvPr/>
        </p:nvSpPr>
        <p:spPr>
          <a:xfrm>
            <a:off x="1745511" y="3578221"/>
            <a:ext cx="26693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/>
              <a:t>Analyse</a:t>
            </a:r>
          </a:p>
          <a:p>
            <a:pPr marL="342900" indent="-342900">
              <a:buFontTx/>
              <a:buChar char="-"/>
            </a:pPr>
            <a:r>
              <a:rPr lang="de-DE" sz="2000" b="1" dirty="0"/>
              <a:t>energietechnisch</a:t>
            </a:r>
          </a:p>
          <a:p>
            <a:pPr marL="342900" indent="-342900">
              <a:buFontTx/>
              <a:buChar char="-"/>
            </a:pPr>
            <a:r>
              <a:rPr lang="de-DE" sz="2000" b="1" dirty="0"/>
              <a:t>umwelttechnisch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9ECC8D-E859-4BED-8F1F-88D8A65152EF}"/>
              </a:ext>
            </a:extLst>
          </p:cNvPr>
          <p:cNvSpPr txBox="1"/>
          <p:nvPr/>
        </p:nvSpPr>
        <p:spPr>
          <a:xfrm>
            <a:off x="4179032" y="3052429"/>
            <a:ext cx="28619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/>
              <a:t>Vergleich / Bewertung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DAAA03-33F7-4A5F-9F7A-65F252FF6BCA}"/>
              </a:ext>
            </a:extLst>
          </p:cNvPr>
          <p:cNvSpPr txBox="1"/>
          <p:nvPr/>
        </p:nvSpPr>
        <p:spPr>
          <a:xfrm>
            <a:off x="6277495" y="1597074"/>
            <a:ext cx="260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Unterstützung des </a:t>
            </a:r>
          </a:p>
          <a:p>
            <a:r>
              <a:rPr lang="de-DE" sz="2000" b="1" dirty="0"/>
              <a:t>Unternehmens</a:t>
            </a:r>
          </a:p>
        </p:txBody>
      </p:sp>
    </p:spTree>
    <p:extLst>
      <p:ext uri="{BB962C8B-B14F-4D97-AF65-F5344CB8AC3E}">
        <p14:creationId xmlns:p14="http://schemas.microsoft.com/office/powerpoint/2010/main" val="8618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7" y="1327150"/>
            <a:ext cx="8475985" cy="1846355"/>
          </a:xfrm>
        </p:spPr>
        <p:txBody>
          <a:bodyPr/>
          <a:lstStyle/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685800" lvl="2" indent="0">
              <a:lnSpc>
                <a:spcPct val="13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BBF3E-6DA2-4B17-927D-B09666393F9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636217" y="131147"/>
            <a:ext cx="1043876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/>
              <a:t>Ausblick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4445" y="939887"/>
            <a:ext cx="847598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Geplante Weiterführung der Thematik</a:t>
            </a:r>
          </a:p>
          <a:p>
            <a:pPr marL="2857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Vernetzung von Unternehmen und Akteuren (vor allem regional)</a:t>
            </a:r>
          </a:p>
          <a:p>
            <a:pPr marL="2857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Dienstleistungen für regionale Firmen</a:t>
            </a:r>
          </a:p>
          <a:p>
            <a:pPr marL="2857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Beantragung weiterer Fördermittel</a:t>
            </a:r>
          </a:p>
          <a:p>
            <a:pPr marL="2857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Erweiterung des Tools </a:t>
            </a:r>
          </a:p>
          <a:p>
            <a:pPr marL="742950" lvl="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Prozesse mit Nutzung von Prozesswärme</a:t>
            </a:r>
          </a:p>
          <a:p>
            <a:pPr marL="742950" lvl="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/>
              <a:t>Berücksichtigung weiterer Umweltfaktoren </a:t>
            </a:r>
            <a:br>
              <a:rPr lang="de-DE" sz="2000" dirty="0"/>
            </a:br>
            <a:r>
              <a:rPr lang="de-DE" sz="2000" dirty="0"/>
              <a:t>(Emissionen, Ressourcen, …)</a:t>
            </a:r>
          </a:p>
          <a:p>
            <a:pPr marL="742950" lvl="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8BD2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Berechnung weiterer Bewertungskriterien (Effizienz, …)</a:t>
            </a:r>
          </a:p>
          <a:p>
            <a:pPr marL="285750" lvl="2" indent="-285750">
              <a:lnSpc>
                <a:spcPct val="130000"/>
              </a:lnSpc>
              <a:spcBef>
                <a:spcPct val="20000"/>
              </a:spcBef>
              <a:buClr>
                <a:srgbClr val="88BD21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0" lvl="2">
              <a:lnSpc>
                <a:spcPct val="130000"/>
              </a:lnSpc>
              <a:spcBef>
                <a:spcPct val="20000"/>
              </a:spcBef>
              <a:buClr>
                <a:srgbClr val="88BD21"/>
              </a:buClr>
            </a:pPr>
            <a:endParaRPr lang="de-DE" sz="1600" dirty="0"/>
          </a:p>
          <a:p>
            <a:pPr marL="285750" lvl="2" indent="-285750">
              <a:lnSpc>
                <a:spcPct val="130000"/>
              </a:lnSpc>
              <a:spcBef>
                <a:spcPct val="20000"/>
              </a:spcBef>
              <a:buClr>
                <a:srgbClr val="88BD21"/>
              </a:buClr>
              <a:buFont typeface="Arial" panose="020B0604020202020204" pitchFamily="34" charset="0"/>
              <a:buChar char="•"/>
            </a:pPr>
            <a:endParaRPr lang="de-DE" sz="800" dirty="0"/>
          </a:p>
          <a:p>
            <a:endParaRPr lang="de-DE" b="1" dirty="0"/>
          </a:p>
          <a:p>
            <a:endParaRPr lang="de-DE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289691-B45D-40CB-8211-8A5462625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3. Informations- und Vernetzungsveranstaltung in den Bereichen Energieforschung und Energieinnovation – Chancen für sächsische Akteure (Online)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33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9276D6-8036-4310-B8E5-13DB0A3A2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18.05.2021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39D99C-630E-46A7-9EB6-0320672BB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BBF3E-6DA2-4B17-927D-B09666393F9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90C10-F9E3-4E18-A39B-E504BB558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3. Informations- und Vernetzungsveranstaltung in den Bereichen Energieforschung und Energieinnovation – Chancen für sächsische Akteure (Online)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9ACFE6E-BAA3-469D-AEB9-F729F1F5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26" y="4539828"/>
            <a:ext cx="43957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895A550B-28A6-43FE-AC0F-68FEE13FE52F}"/>
              </a:ext>
            </a:extLst>
          </p:cNvPr>
          <p:cNvSpPr txBox="1">
            <a:spLocks/>
          </p:cNvSpPr>
          <p:nvPr/>
        </p:nvSpPr>
        <p:spPr bwMode="auto">
          <a:xfrm>
            <a:off x="683568" y="2781300"/>
            <a:ext cx="3844043" cy="3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SzTx/>
              <a:buFont typeface="+mj-lt"/>
              <a:buNone/>
              <a:tabLst/>
              <a:defRPr sz="1200" kern="1200" baseline="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–"/>
              <a:defRPr sz="20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•"/>
              <a:defRPr sz="18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–"/>
              <a:defRPr sz="16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»"/>
              <a:defRPr sz="14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sz="1100" dirty="0">
                <a:solidFill>
                  <a:srgbClr val="88BD21"/>
                </a:solidFill>
              </a:rPr>
              <a:t>Ansprechpartner:</a:t>
            </a:r>
          </a:p>
          <a:p>
            <a:pPr lvl="0"/>
            <a:endParaRPr lang="de-DE" sz="1100" dirty="0"/>
          </a:p>
          <a:p>
            <a:pPr lvl="0"/>
            <a:r>
              <a:rPr lang="de-DE" sz="1100" dirty="0"/>
              <a:t>Prof. Dr.-Ing. habil. T. Zschunke</a:t>
            </a:r>
          </a:p>
          <a:p>
            <a:pPr lvl="0"/>
            <a:r>
              <a:rPr lang="de-DE" sz="1100" dirty="0"/>
              <a:t>Institut für Prozeßtechnik, Prozeßautomatisierung und Meßtechnik</a:t>
            </a:r>
          </a:p>
          <a:p>
            <a:pPr lvl="0"/>
            <a:r>
              <a:rPr lang="de-DE" sz="1100" dirty="0"/>
              <a:t>Fachgebiet Kraftwerks-, Dampferzeuger- und Feuerungstechnik</a:t>
            </a:r>
          </a:p>
          <a:p>
            <a:pPr lvl="0"/>
            <a:endParaRPr lang="de-DE" sz="1100" dirty="0"/>
          </a:p>
          <a:p>
            <a:pPr lvl="0"/>
            <a:r>
              <a:rPr lang="de-DE" sz="1100" dirty="0"/>
              <a:t>Telefon:	+49 3583 - 6124843</a:t>
            </a:r>
          </a:p>
          <a:p>
            <a:pPr lvl="0"/>
            <a:r>
              <a:rPr lang="de-DE" sz="1100" dirty="0"/>
              <a:t>Telefax:	+49 3583 - 6123449</a:t>
            </a:r>
          </a:p>
          <a:p>
            <a:pPr lvl="0"/>
            <a:r>
              <a:rPr lang="de-DE" sz="1100" dirty="0"/>
              <a:t>E-Mail:		t.zschunke@hszg.de</a:t>
            </a:r>
          </a:p>
          <a:p>
            <a:pPr lvl="0">
              <a:defRPr/>
            </a:pPr>
            <a:r>
              <a:rPr lang="de-DE" sz="1100" dirty="0"/>
              <a:t>Web:		www.hszg.de/ipm</a:t>
            </a: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7D15BA41-528D-4723-84CD-A54DE52E53D9}"/>
              </a:ext>
            </a:extLst>
          </p:cNvPr>
          <p:cNvSpPr txBox="1">
            <a:spLocks/>
          </p:cNvSpPr>
          <p:nvPr/>
        </p:nvSpPr>
        <p:spPr bwMode="auto">
          <a:xfrm>
            <a:off x="4860032" y="2781300"/>
            <a:ext cx="3949960" cy="36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SzTx/>
              <a:buFont typeface="+mj-lt"/>
              <a:buNone/>
              <a:tabLst/>
              <a:defRPr sz="1200" kern="1200" baseline="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–"/>
              <a:defRPr sz="20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•"/>
              <a:defRPr sz="18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–"/>
              <a:defRPr sz="16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D21"/>
              </a:buClr>
              <a:buFont typeface="Arial" pitchFamily="34" charset="0"/>
              <a:buChar char="»"/>
              <a:defRPr sz="1400" kern="1200">
                <a:solidFill>
                  <a:srgbClr val="87878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sz="1100" dirty="0">
                <a:solidFill>
                  <a:srgbClr val="88BD21"/>
                </a:solidFill>
              </a:rPr>
              <a:t>Hausanschrift:</a:t>
            </a:r>
          </a:p>
          <a:p>
            <a:pPr lvl="0"/>
            <a:endParaRPr lang="de-DE" sz="1100" dirty="0"/>
          </a:p>
          <a:p>
            <a:pPr lvl="0"/>
            <a:r>
              <a:rPr lang="de-DE" sz="1100" dirty="0"/>
              <a:t>Hochschule Zittau/Görlitz</a:t>
            </a:r>
          </a:p>
          <a:p>
            <a:pPr lvl="0"/>
            <a:r>
              <a:rPr lang="de-DE" sz="1100" dirty="0"/>
              <a:t>IPM</a:t>
            </a:r>
          </a:p>
          <a:p>
            <a:pPr lvl="0"/>
            <a:r>
              <a:rPr lang="de-DE" sz="1100" dirty="0"/>
              <a:t>Theodor-Körner-Allee 16</a:t>
            </a:r>
          </a:p>
          <a:p>
            <a:pPr lvl="0"/>
            <a:r>
              <a:rPr lang="de-DE" sz="1100" dirty="0"/>
              <a:t>02763 Zittau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625176"/>
      </p:ext>
    </p:extLst>
  </p:cSld>
  <p:clrMapOvr>
    <a:masterClrMapping/>
  </p:clrMapOvr>
</p:sld>
</file>

<file path=ppt/theme/theme1.xml><?xml version="1.0" encoding="utf-8"?>
<a:theme xmlns:a="http://schemas.openxmlformats.org/drawingml/2006/main" name="2011-11-22 - Vorlage-HZG_PPT_Instit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2011-11-22 - Vorlage-HZG_PPT_Institut</Template>
  <TotalTime>0</TotalTime>
  <Words>388</Words>
  <Application>Microsoft Office PowerPoint</Application>
  <PresentationFormat>Bildschirmpräsentation (4:3)</PresentationFormat>
  <Paragraphs>90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2011-11-22 - Vorlage-HZG_PPT_Institut</vt:lpstr>
      <vt:lpstr>Benutzerdefiniertes Design</vt:lpstr>
      <vt:lpstr>Projekt RIK-Lausitz „Digitales Werkzeug zur Ermittlung  der Klimawirksamkeit  von Wasserdampf-Industrieprozessen“ Prof. Dr.-Ing. habil. T. Zschunke  Dipl.-Ing. U. Gocht, Dipl.-Ing. U.-S. Altmann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IPM-Corp-PPTX-Vorlage</dc:title>
  <dc:creator>ipm-user</dc:creator>
  <cp:lastModifiedBy>HSZG</cp:lastModifiedBy>
  <cp:revision>2432</cp:revision>
  <cp:lastPrinted>2017-06-19T18:54:20Z</cp:lastPrinted>
  <dcterms:created xsi:type="dcterms:W3CDTF">2011-11-22T09:57:58Z</dcterms:created>
  <dcterms:modified xsi:type="dcterms:W3CDTF">2021-05-17T12:57:31Z</dcterms:modified>
</cp:coreProperties>
</file>