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9" r:id="rId1"/>
    <p:sldMasterId id="2147483650" r:id="rId2"/>
    <p:sldMasterId id="2147483686" r:id="rId3"/>
    <p:sldMasterId id="2147483698" r:id="rId4"/>
    <p:sldMasterId id="2147483713" r:id="rId5"/>
    <p:sldMasterId id="2147483725" r:id="rId6"/>
    <p:sldMasterId id="2147483737" r:id="rId7"/>
    <p:sldMasterId id="2147483752" r:id="rId8"/>
  </p:sldMasterIdLst>
  <p:notesMasterIdLst>
    <p:notesMasterId r:id="rId35"/>
  </p:notesMasterIdLst>
  <p:handoutMasterIdLst>
    <p:handoutMasterId r:id="rId36"/>
  </p:handoutMasterIdLst>
  <p:sldIdLst>
    <p:sldId id="426" r:id="rId9"/>
    <p:sldId id="451" r:id="rId10"/>
    <p:sldId id="464" r:id="rId11"/>
    <p:sldId id="472" r:id="rId12"/>
    <p:sldId id="465" r:id="rId13"/>
    <p:sldId id="467" r:id="rId14"/>
    <p:sldId id="470" r:id="rId15"/>
    <p:sldId id="471" r:id="rId16"/>
    <p:sldId id="469" r:id="rId17"/>
    <p:sldId id="468" r:id="rId18"/>
    <p:sldId id="395" r:id="rId19"/>
    <p:sldId id="473" r:id="rId20"/>
    <p:sldId id="461" r:id="rId21"/>
    <p:sldId id="352" r:id="rId22"/>
    <p:sldId id="430" r:id="rId23"/>
    <p:sldId id="452" r:id="rId24"/>
    <p:sldId id="458" r:id="rId25"/>
    <p:sldId id="445" r:id="rId26"/>
    <p:sldId id="454" r:id="rId27"/>
    <p:sldId id="434" r:id="rId28"/>
    <p:sldId id="455" r:id="rId29"/>
    <p:sldId id="456" r:id="rId30"/>
    <p:sldId id="441" r:id="rId31"/>
    <p:sldId id="443" r:id="rId32"/>
    <p:sldId id="462" r:id="rId33"/>
    <p:sldId id="259" r:id="rId34"/>
  </p:sldIdLst>
  <p:sldSz cx="12192000" cy="6858000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C3"/>
    <a:srgbClr val="005FA9"/>
    <a:srgbClr val="0000FF"/>
    <a:srgbClr val="006491"/>
    <a:srgbClr val="003399"/>
    <a:srgbClr val="CC6600"/>
    <a:srgbClr val="6699FF"/>
    <a:srgbClr val="99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7" autoAdjust="0"/>
    <p:restoredTop sz="94035" autoAdjust="0"/>
  </p:normalViewPr>
  <p:slideViewPr>
    <p:cSldViewPr>
      <p:cViewPr varScale="1">
        <p:scale>
          <a:sx n="101" d="100"/>
          <a:sy n="101" d="100"/>
        </p:scale>
        <p:origin x="240" y="102"/>
      </p:cViewPr>
      <p:guideLst>
        <p:guide orient="horz" pos="2160"/>
        <p:guide pos="3840"/>
      </p:guideLst>
    </p:cSldViewPr>
  </p:slideViewPr>
  <p:outlineViewPr>
    <p:cViewPr>
      <p:scale>
        <a:sx n="66" d="100"/>
        <a:sy n="66" d="100"/>
      </p:scale>
      <p:origin x="0" y="6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D100B48-7387-49A7-92E4-C7EE8CC1B90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45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F1B86D-56F6-41B8-A52A-4DF31DF6D1E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327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69938" indent="-29527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84275" indent="-236538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57350" indent="-236538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132013" indent="-236538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9D735DB1-BE36-4075-9C60-B4CF9379B32A}" type="slidenum">
              <a:rPr lang="fr-FR" altLang="de-DE" sz="1200" smtClean="0"/>
              <a:pPr/>
              <a:t>1</a:t>
            </a:fld>
            <a:endParaRPr lang="fr-FR" alt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368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447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0541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2691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494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398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41757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370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2172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6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669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9086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9898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51519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0026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0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1563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09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7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63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8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2693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052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4308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92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63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latin typeface="Myriad Pro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21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14475"/>
            <a:ext cx="10363200" cy="55245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10363200" cy="3429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50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latin typeface="Myriad Pro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1345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14475"/>
            <a:ext cx="10363200" cy="55245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5080000" cy="3429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Myriad Pro Light" charset="0"/>
              </a:defRPr>
            </a:lvl1pPr>
            <a:lvl2pPr>
              <a:defRPr sz="2400" baseline="0">
                <a:latin typeface="Myriad Pro Light" charset="0"/>
              </a:defRPr>
            </a:lvl2pPr>
            <a:lvl3pPr>
              <a:defRPr sz="2000" baseline="0">
                <a:latin typeface="Myriad Pro Light" charset="0"/>
              </a:defRPr>
            </a:lvl3pPr>
            <a:lvl4pPr>
              <a:defRPr sz="1800" baseline="0">
                <a:latin typeface="Myriad Pro Light" charset="0"/>
              </a:defRPr>
            </a:lvl4pPr>
            <a:lvl5pPr>
              <a:defRPr sz="1800" baseline="0">
                <a:latin typeface="Myriad Pro Light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080000" cy="3429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Myriad Pro Light" charset="0"/>
              </a:defRPr>
            </a:lvl1pPr>
            <a:lvl2pPr>
              <a:defRPr sz="2400" baseline="0">
                <a:latin typeface="Myriad Pro Light" charset="0"/>
              </a:defRPr>
            </a:lvl2pPr>
            <a:lvl3pPr>
              <a:defRPr sz="2000" baseline="0">
                <a:latin typeface="Myriad Pro Light" charset="0"/>
              </a:defRPr>
            </a:lvl3pPr>
            <a:lvl4pPr>
              <a:defRPr sz="1800" baseline="0">
                <a:latin typeface="Myriad Pro Light" charset="0"/>
              </a:defRPr>
            </a:lvl4pPr>
            <a:lvl5pPr>
              <a:defRPr sz="1800" baseline="0">
                <a:latin typeface="Myriad Pro Light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17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 baseline="0">
                <a:latin typeface="Myriad Pro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Myriad Pro Light" charset="0"/>
              </a:defRPr>
            </a:lvl1pPr>
            <a:lvl2pPr>
              <a:defRPr sz="2000" baseline="0">
                <a:latin typeface="Myriad Pro Light" charset="0"/>
              </a:defRPr>
            </a:lvl2pPr>
            <a:lvl3pPr>
              <a:defRPr sz="1800" baseline="0">
                <a:latin typeface="Myriad Pro Light" charset="0"/>
              </a:defRPr>
            </a:lvl3pPr>
            <a:lvl4pPr>
              <a:defRPr sz="1600" baseline="0">
                <a:latin typeface="Myriad Pro Light" charset="0"/>
              </a:defRPr>
            </a:lvl4pPr>
            <a:lvl5pPr>
              <a:defRPr sz="1600" baseline="0">
                <a:latin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 baseline="0">
                <a:latin typeface="Myriad Pro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Myriad Pro Light" charset="0"/>
              </a:defRPr>
            </a:lvl1pPr>
            <a:lvl2pPr>
              <a:defRPr sz="2000" baseline="0">
                <a:latin typeface="Myriad Pro Light" charset="0"/>
              </a:defRPr>
            </a:lvl2pPr>
            <a:lvl3pPr>
              <a:defRPr sz="1800" baseline="0">
                <a:latin typeface="Myriad Pro Light" charset="0"/>
              </a:defRPr>
            </a:lvl3pPr>
            <a:lvl4pPr>
              <a:defRPr sz="1600" baseline="0">
                <a:latin typeface="Myriad Pro Light" charset="0"/>
              </a:defRPr>
            </a:lvl4pPr>
            <a:lvl5pPr>
              <a:defRPr sz="1600" baseline="0">
                <a:latin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06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14475"/>
            <a:ext cx="10363200" cy="55245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411765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387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2"/>
          <p:cNvSpPr>
            <a:spLocks noChangeArrowheads="1"/>
          </p:cNvSpPr>
          <p:nvPr userDrawn="1"/>
        </p:nvSpPr>
        <p:spPr bwMode="auto">
          <a:xfrm>
            <a:off x="0" y="2693989"/>
            <a:ext cx="12192000" cy="2808287"/>
          </a:xfrm>
          <a:prstGeom prst="rect">
            <a:avLst/>
          </a:prstGeom>
          <a:solidFill>
            <a:srgbClr val="64B4E6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6491"/>
              </a:solidFill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 userDrawn="1"/>
        </p:nvSpPr>
        <p:spPr bwMode="auto">
          <a:xfrm>
            <a:off x="960967" y="3048000"/>
            <a:ext cx="21590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1800" b="1"/>
          </a:p>
        </p:txBody>
      </p:sp>
      <p:sp>
        <p:nvSpPr>
          <p:cNvPr id="12" name="Oval 28"/>
          <p:cNvSpPr>
            <a:spLocks noChangeArrowheads="1"/>
          </p:cNvSpPr>
          <p:nvPr userDrawn="1"/>
        </p:nvSpPr>
        <p:spPr bwMode="auto">
          <a:xfrm>
            <a:off x="3257551" y="3048000"/>
            <a:ext cx="1373716" cy="1028700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3" name="Down Arrow 32"/>
          <p:cNvSpPr>
            <a:spLocks noChangeArrowheads="1"/>
          </p:cNvSpPr>
          <p:nvPr userDrawn="1"/>
        </p:nvSpPr>
        <p:spPr bwMode="auto">
          <a:xfrm rot="16200000">
            <a:off x="5908675" y="2483380"/>
            <a:ext cx="374650" cy="2091267"/>
          </a:xfrm>
          <a:prstGeom prst="downArrow">
            <a:avLst>
              <a:gd name="adj1" fmla="val 50000"/>
              <a:gd name="adj2" fmla="val 96036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4" name="Down Arrow 31"/>
          <p:cNvSpPr>
            <a:spLocks noChangeArrowheads="1"/>
          </p:cNvSpPr>
          <p:nvPr userDrawn="1"/>
        </p:nvSpPr>
        <p:spPr bwMode="auto">
          <a:xfrm rot="3000000">
            <a:off x="6997965" y="3708136"/>
            <a:ext cx="382588" cy="980016"/>
          </a:xfrm>
          <a:prstGeom prst="downArrow">
            <a:avLst>
              <a:gd name="adj1" fmla="val 50000"/>
              <a:gd name="adj2" fmla="val 88320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5" name="Down Arrow 31"/>
          <p:cNvSpPr>
            <a:spLocks noChangeArrowheads="1"/>
          </p:cNvSpPr>
          <p:nvPr userDrawn="1"/>
        </p:nvSpPr>
        <p:spPr bwMode="auto">
          <a:xfrm rot="7800000">
            <a:off x="4811449" y="3708136"/>
            <a:ext cx="382588" cy="980017"/>
          </a:xfrm>
          <a:prstGeom prst="downArrow">
            <a:avLst>
              <a:gd name="adj1" fmla="val 50000"/>
              <a:gd name="adj2" fmla="val 88320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5410200" y="4260850"/>
            <a:ext cx="1371600" cy="1028700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7" name="Oval 30"/>
          <p:cNvSpPr>
            <a:spLocks noChangeArrowheads="1"/>
          </p:cNvSpPr>
          <p:nvPr userDrawn="1"/>
        </p:nvSpPr>
        <p:spPr bwMode="auto">
          <a:xfrm>
            <a:off x="7560734" y="3048000"/>
            <a:ext cx="1373717" cy="1028700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8" name="Rectángulo 17"/>
          <p:cNvSpPr>
            <a:spLocks noChangeArrowheads="1"/>
          </p:cNvSpPr>
          <p:nvPr userDrawn="1"/>
        </p:nvSpPr>
        <p:spPr bwMode="auto">
          <a:xfrm>
            <a:off x="624418" y="6515100"/>
            <a:ext cx="13985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sp>
        <p:nvSpPr>
          <p:cNvPr id="19" name="Rectángulo 13"/>
          <p:cNvSpPr/>
          <p:nvPr userDrawn="1"/>
        </p:nvSpPr>
        <p:spPr bwMode="auto">
          <a:xfrm>
            <a:off x="4464051" y="6021388"/>
            <a:ext cx="3744383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s-ES_tradnl" altLang="es-ES_tradnl" sz="2400"/>
          </a:p>
        </p:txBody>
      </p:sp>
      <p:sp>
        <p:nvSpPr>
          <p:cNvPr id="20" name="Rectángulo 21"/>
          <p:cNvSpPr>
            <a:spLocks noChangeArrowheads="1"/>
          </p:cNvSpPr>
          <p:nvPr userDrawn="1"/>
        </p:nvSpPr>
        <p:spPr bwMode="auto">
          <a:xfrm>
            <a:off x="4464051" y="6248401"/>
            <a:ext cx="374438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>
                <a:latin typeface="Myriad Pro Light"/>
              </a:rPr>
              <a:t>PLACE PARTNER’S LOGO HERE</a:t>
            </a:r>
            <a:endParaRPr lang="fr-FR" altLang="en-US" sz="1200">
              <a:latin typeface="Myriad Pro Light"/>
            </a:endParaRP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960967" y="1773936"/>
            <a:ext cx="10363200" cy="552450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rgbClr val="006491"/>
                </a:solidFill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7" name="Picture Placeholder 34"/>
          <p:cNvSpPr>
            <a:spLocks noGrp="1"/>
          </p:cNvSpPr>
          <p:nvPr>
            <p:ph type="pic" sz="quarter" idx="15"/>
          </p:nvPr>
        </p:nvSpPr>
        <p:spPr>
          <a:xfrm>
            <a:off x="3462471" y="3201988"/>
            <a:ext cx="96316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3"/>
          </p:nvPr>
        </p:nvSpPr>
        <p:spPr>
          <a:xfrm>
            <a:off x="5597625" y="4437064"/>
            <a:ext cx="96316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36" name="Picture Placeholder 34"/>
          <p:cNvSpPr>
            <a:spLocks noGrp="1"/>
          </p:cNvSpPr>
          <p:nvPr>
            <p:ph type="pic" sz="quarter" idx="14"/>
          </p:nvPr>
        </p:nvSpPr>
        <p:spPr>
          <a:xfrm>
            <a:off x="7765760" y="3193745"/>
            <a:ext cx="96316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9122336" y="3072516"/>
            <a:ext cx="2254251" cy="113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6960096" y="4535026"/>
            <a:ext cx="4416491" cy="910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947835" y="3072516"/>
            <a:ext cx="2207683" cy="11128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4975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21"/>
          <p:cNvGraphicFramePr>
            <a:graphicFrameLocks noGrp="1"/>
          </p:cNvGraphicFramePr>
          <p:nvPr/>
        </p:nvGraphicFramePr>
        <p:xfrm>
          <a:off x="3860800" y="381001"/>
          <a:ext cx="7416800" cy="263525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5FA9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Title of the presentation | Date |</a:t>
                      </a:r>
                      <a:fld id="{C028317F-3EF4-4798-98FC-ACA0B91503A1}" type="slidenum">
                        <a:rPr kumimoji="0" lang="fr-F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FA9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pPr marL="0" marR="0" lvl="0" indent="0" algn="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t>‹Nr.›</a:t>
                      </a:fld>
                      <a:endParaRPr kumimoji="0" lang="fr-F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22"/>
          <p:cNvSpPr>
            <a:spLocks noChangeArrowheads="1"/>
          </p:cNvSpPr>
          <p:nvPr userDrawn="1"/>
        </p:nvSpPr>
        <p:spPr bwMode="auto">
          <a:xfrm>
            <a:off x="0" y="2693989"/>
            <a:ext cx="12192000" cy="2808287"/>
          </a:xfrm>
          <a:prstGeom prst="rect">
            <a:avLst/>
          </a:prstGeom>
          <a:solidFill>
            <a:srgbClr val="64B4E6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6491"/>
              </a:solidFill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 userDrawn="1"/>
        </p:nvSpPr>
        <p:spPr bwMode="auto">
          <a:xfrm>
            <a:off x="960967" y="3048000"/>
            <a:ext cx="21590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1800" b="1"/>
          </a:p>
        </p:txBody>
      </p:sp>
      <p:sp>
        <p:nvSpPr>
          <p:cNvPr id="13" name="Oval 28"/>
          <p:cNvSpPr>
            <a:spLocks noChangeArrowheads="1"/>
          </p:cNvSpPr>
          <p:nvPr userDrawn="1"/>
        </p:nvSpPr>
        <p:spPr bwMode="auto">
          <a:xfrm>
            <a:off x="3177118" y="4270375"/>
            <a:ext cx="1373716" cy="1030288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4" name="Oval 30"/>
          <p:cNvSpPr>
            <a:spLocks noChangeArrowheads="1"/>
          </p:cNvSpPr>
          <p:nvPr/>
        </p:nvSpPr>
        <p:spPr bwMode="auto">
          <a:xfrm>
            <a:off x="7641167" y="4270375"/>
            <a:ext cx="1373717" cy="1030288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5" name="Down Arrow 32"/>
          <p:cNvSpPr>
            <a:spLocks noChangeArrowheads="1"/>
          </p:cNvSpPr>
          <p:nvPr userDrawn="1"/>
        </p:nvSpPr>
        <p:spPr bwMode="auto">
          <a:xfrm rot="5400000">
            <a:off x="5907882" y="3738299"/>
            <a:ext cx="376237" cy="2091267"/>
          </a:xfrm>
          <a:prstGeom prst="downArrow">
            <a:avLst>
              <a:gd name="adj1" fmla="val 50000"/>
              <a:gd name="adj2" fmla="val 9563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6" name="Down Arrow 31"/>
          <p:cNvSpPr>
            <a:spLocks noChangeArrowheads="1"/>
          </p:cNvSpPr>
          <p:nvPr userDrawn="1"/>
        </p:nvSpPr>
        <p:spPr bwMode="auto">
          <a:xfrm rot="13800000">
            <a:off x="4983957" y="3632994"/>
            <a:ext cx="382588" cy="977900"/>
          </a:xfrm>
          <a:prstGeom prst="downArrow">
            <a:avLst>
              <a:gd name="adj1" fmla="val 50000"/>
              <a:gd name="adj2" fmla="val 88129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7" name="Down Arrow 31"/>
          <p:cNvSpPr>
            <a:spLocks noChangeArrowheads="1"/>
          </p:cNvSpPr>
          <p:nvPr userDrawn="1"/>
        </p:nvSpPr>
        <p:spPr bwMode="auto">
          <a:xfrm rot="18600000">
            <a:off x="6905097" y="3667126"/>
            <a:ext cx="384175" cy="977900"/>
          </a:xfrm>
          <a:prstGeom prst="downArrow">
            <a:avLst>
              <a:gd name="adj1" fmla="val 50000"/>
              <a:gd name="adj2" fmla="val 87765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8" name="Oval 23"/>
          <p:cNvSpPr>
            <a:spLocks noChangeArrowheads="1"/>
          </p:cNvSpPr>
          <p:nvPr userDrawn="1"/>
        </p:nvSpPr>
        <p:spPr bwMode="auto">
          <a:xfrm>
            <a:off x="5410200" y="2905125"/>
            <a:ext cx="1371600" cy="1028700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9" name="Rectángulo 20"/>
          <p:cNvSpPr>
            <a:spLocks noChangeArrowheads="1"/>
          </p:cNvSpPr>
          <p:nvPr userDrawn="1"/>
        </p:nvSpPr>
        <p:spPr bwMode="auto">
          <a:xfrm>
            <a:off x="624418" y="6515100"/>
            <a:ext cx="13985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sp>
        <p:nvSpPr>
          <p:cNvPr id="20" name="Rectángulo 14"/>
          <p:cNvSpPr/>
          <p:nvPr userDrawn="1"/>
        </p:nvSpPr>
        <p:spPr bwMode="auto">
          <a:xfrm>
            <a:off x="4464051" y="6021388"/>
            <a:ext cx="3744383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s-ES_tradnl" altLang="es-ES_tradnl" sz="2400"/>
          </a:p>
        </p:txBody>
      </p:sp>
      <p:sp>
        <p:nvSpPr>
          <p:cNvPr id="21" name="Rectángulo 22"/>
          <p:cNvSpPr>
            <a:spLocks noChangeArrowheads="1"/>
          </p:cNvSpPr>
          <p:nvPr userDrawn="1"/>
        </p:nvSpPr>
        <p:spPr bwMode="auto">
          <a:xfrm>
            <a:off x="4464051" y="6248401"/>
            <a:ext cx="374438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>
                <a:latin typeface="Myriad Pro Light"/>
              </a:rPr>
              <a:t>PLACE PARTNER’S LOGO HERE</a:t>
            </a:r>
            <a:endParaRPr lang="fr-FR" altLang="en-US" sz="1200">
              <a:latin typeface="Myriad Pro Light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839696" y="4316908"/>
            <a:ext cx="2207683" cy="11128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9187577" y="4293096"/>
            <a:ext cx="2254251" cy="113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6851369" y="2915959"/>
            <a:ext cx="4416491" cy="910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3"/>
          </p:nvPr>
        </p:nvSpPr>
        <p:spPr>
          <a:xfrm>
            <a:off x="7845101" y="4443414"/>
            <a:ext cx="96316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36" name="Picture Placeholder 34"/>
          <p:cNvSpPr>
            <a:spLocks noGrp="1"/>
          </p:cNvSpPr>
          <p:nvPr>
            <p:ph type="pic" sz="quarter" idx="14"/>
          </p:nvPr>
        </p:nvSpPr>
        <p:spPr>
          <a:xfrm>
            <a:off x="5614415" y="3059344"/>
            <a:ext cx="96316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37" name="Picture Placeholder 34"/>
          <p:cNvSpPr>
            <a:spLocks noGrp="1"/>
          </p:cNvSpPr>
          <p:nvPr>
            <p:ph type="pic" sz="quarter" idx="15"/>
          </p:nvPr>
        </p:nvSpPr>
        <p:spPr>
          <a:xfrm>
            <a:off x="3399947" y="4423570"/>
            <a:ext cx="96316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6" name="Title 37"/>
          <p:cNvSpPr>
            <a:spLocks noGrp="1"/>
          </p:cNvSpPr>
          <p:nvPr>
            <p:ph type="title"/>
          </p:nvPr>
        </p:nvSpPr>
        <p:spPr>
          <a:xfrm>
            <a:off x="960967" y="1773936"/>
            <a:ext cx="10363200" cy="552450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rgbClr val="006491"/>
                </a:solidFill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49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latin typeface="Myriad Pro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Myriad Pro Light" charset="0"/>
              </a:defRPr>
            </a:lvl1pPr>
            <a:lvl2pPr>
              <a:defRPr sz="2800" baseline="0">
                <a:latin typeface="Myriad Pro Light" charset="0"/>
              </a:defRPr>
            </a:lvl2pPr>
            <a:lvl3pPr>
              <a:defRPr sz="2400" baseline="0">
                <a:latin typeface="Myriad Pro Light" charset="0"/>
              </a:defRPr>
            </a:lvl3pPr>
            <a:lvl4pPr>
              <a:defRPr sz="2000" baseline="0">
                <a:latin typeface="Myriad Pro Light" charset="0"/>
              </a:defRPr>
            </a:lvl4pPr>
            <a:lvl5pPr>
              <a:defRPr sz="2000" baseline="0">
                <a:latin typeface="Myriad Pro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Myriad Pro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8842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Myriad Pro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18837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14475"/>
            <a:ext cx="10363200" cy="55245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514600"/>
            <a:ext cx="10363200" cy="3429000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85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219200"/>
            <a:ext cx="2590800" cy="4724400"/>
          </a:xfrm>
          <a:prstGeom prst="rect">
            <a:avLst/>
          </a:prstGeom>
        </p:spPr>
        <p:txBody>
          <a:bodyPr vert="eaVert"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19200"/>
            <a:ext cx="7569200" cy="4724400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78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514600"/>
            <a:ext cx="5080000" cy="3429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080000" cy="3429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98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latin typeface="MyriadPro-Regular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52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3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748261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0368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5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05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36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082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4339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3753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64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17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1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653150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42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8526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121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670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623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32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34958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25235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48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5634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latin typeface="Myriad Pro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08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14475"/>
            <a:ext cx="10363200" cy="55245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10363200" cy="3429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39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latin typeface="Myriad Pro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06359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14475"/>
            <a:ext cx="10363200" cy="55245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5080000" cy="3429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Myriad Pro Light" charset="0"/>
              </a:defRPr>
            </a:lvl1pPr>
            <a:lvl2pPr>
              <a:defRPr sz="2400" baseline="0">
                <a:latin typeface="Myriad Pro Light" charset="0"/>
              </a:defRPr>
            </a:lvl2pPr>
            <a:lvl3pPr>
              <a:defRPr sz="2000" baseline="0">
                <a:latin typeface="Myriad Pro Light" charset="0"/>
              </a:defRPr>
            </a:lvl3pPr>
            <a:lvl4pPr>
              <a:defRPr sz="1800" baseline="0">
                <a:latin typeface="Myriad Pro Light" charset="0"/>
              </a:defRPr>
            </a:lvl4pPr>
            <a:lvl5pPr>
              <a:defRPr sz="1800" baseline="0">
                <a:latin typeface="Myriad Pro Light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080000" cy="3429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Myriad Pro Light" charset="0"/>
              </a:defRPr>
            </a:lvl1pPr>
            <a:lvl2pPr>
              <a:defRPr sz="2400" baseline="0">
                <a:latin typeface="Myriad Pro Light" charset="0"/>
              </a:defRPr>
            </a:lvl2pPr>
            <a:lvl3pPr>
              <a:defRPr sz="2000" baseline="0">
                <a:latin typeface="Myriad Pro Light" charset="0"/>
              </a:defRPr>
            </a:lvl3pPr>
            <a:lvl4pPr>
              <a:defRPr sz="1800" baseline="0">
                <a:latin typeface="Myriad Pro Light" charset="0"/>
              </a:defRPr>
            </a:lvl4pPr>
            <a:lvl5pPr>
              <a:defRPr sz="1800" baseline="0">
                <a:latin typeface="Myriad Pro Light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650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 baseline="0">
                <a:latin typeface="Myriad Pro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Myriad Pro Light" charset="0"/>
              </a:defRPr>
            </a:lvl1pPr>
            <a:lvl2pPr>
              <a:defRPr sz="2000" baseline="0">
                <a:latin typeface="Myriad Pro Light" charset="0"/>
              </a:defRPr>
            </a:lvl2pPr>
            <a:lvl3pPr>
              <a:defRPr sz="1800" baseline="0">
                <a:latin typeface="Myriad Pro Light" charset="0"/>
              </a:defRPr>
            </a:lvl3pPr>
            <a:lvl4pPr>
              <a:defRPr sz="1600" baseline="0">
                <a:latin typeface="Myriad Pro Light" charset="0"/>
              </a:defRPr>
            </a:lvl4pPr>
            <a:lvl5pPr>
              <a:defRPr sz="1600" baseline="0">
                <a:latin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 baseline="0">
                <a:latin typeface="Myriad Pro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Myriad Pro Light" charset="0"/>
              </a:defRPr>
            </a:lvl1pPr>
            <a:lvl2pPr>
              <a:defRPr sz="2000" baseline="0">
                <a:latin typeface="Myriad Pro Light" charset="0"/>
              </a:defRPr>
            </a:lvl2pPr>
            <a:lvl3pPr>
              <a:defRPr sz="1800" baseline="0">
                <a:latin typeface="Myriad Pro Light" charset="0"/>
              </a:defRPr>
            </a:lvl3pPr>
            <a:lvl4pPr>
              <a:defRPr sz="1600" baseline="0">
                <a:latin typeface="Myriad Pro Light" charset="0"/>
              </a:defRPr>
            </a:lvl4pPr>
            <a:lvl5pPr>
              <a:defRPr sz="1600" baseline="0">
                <a:latin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73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14475"/>
            <a:ext cx="10363200" cy="55245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229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667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2"/>
          <p:cNvSpPr>
            <a:spLocks noChangeArrowheads="1"/>
          </p:cNvSpPr>
          <p:nvPr userDrawn="1"/>
        </p:nvSpPr>
        <p:spPr bwMode="auto">
          <a:xfrm>
            <a:off x="0" y="2693989"/>
            <a:ext cx="12192000" cy="2808287"/>
          </a:xfrm>
          <a:prstGeom prst="rect">
            <a:avLst/>
          </a:prstGeom>
          <a:solidFill>
            <a:srgbClr val="64B4E6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6491"/>
              </a:solidFill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 userDrawn="1"/>
        </p:nvSpPr>
        <p:spPr bwMode="auto">
          <a:xfrm>
            <a:off x="960967" y="3048000"/>
            <a:ext cx="21590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1800" b="1"/>
          </a:p>
        </p:txBody>
      </p:sp>
      <p:sp>
        <p:nvSpPr>
          <p:cNvPr id="12" name="Oval 28"/>
          <p:cNvSpPr>
            <a:spLocks noChangeArrowheads="1"/>
          </p:cNvSpPr>
          <p:nvPr userDrawn="1"/>
        </p:nvSpPr>
        <p:spPr bwMode="auto">
          <a:xfrm>
            <a:off x="3257551" y="3048000"/>
            <a:ext cx="1373716" cy="1028700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3" name="Down Arrow 32"/>
          <p:cNvSpPr>
            <a:spLocks noChangeArrowheads="1"/>
          </p:cNvSpPr>
          <p:nvPr userDrawn="1"/>
        </p:nvSpPr>
        <p:spPr bwMode="auto">
          <a:xfrm rot="16200000">
            <a:off x="5908675" y="2483380"/>
            <a:ext cx="374650" cy="2091267"/>
          </a:xfrm>
          <a:prstGeom prst="downArrow">
            <a:avLst>
              <a:gd name="adj1" fmla="val 50000"/>
              <a:gd name="adj2" fmla="val 96036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4" name="Down Arrow 31"/>
          <p:cNvSpPr>
            <a:spLocks noChangeArrowheads="1"/>
          </p:cNvSpPr>
          <p:nvPr userDrawn="1"/>
        </p:nvSpPr>
        <p:spPr bwMode="auto">
          <a:xfrm rot="3000000">
            <a:off x="6997965" y="3708136"/>
            <a:ext cx="382588" cy="980016"/>
          </a:xfrm>
          <a:prstGeom prst="downArrow">
            <a:avLst>
              <a:gd name="adj1" fmla="val 50000"/>
              <a:gd name="adj2" fmla="val 88320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5" name="Down Arrow 31"/>
          <p:cNvSpPr>
            <a:spLocks noChangeArrowheads="1"/>
          </p:cNvSpPr>
          <p:nvPr userDrawn="1"/>
        </p:nvSpPr>
        <p:spPr bwMode="auto">
          <a:xfrm rot="7800000">
            <a:off x="4811449" y="3708136"/>
            <a:ext cx="382588" cy="980017"/>
          </a:xfrm>
          <a:prstGeom prst="downArrow">
            <a:avLst>
              <a:gd name="adj1" fmla="val 50000"/>
              <a:gd name="adj2" fmla="val 88320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5410200" y="4260850"/>
            <a:ext cx="1371600" cy="1028700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7" name="Oval 30"/>
          <p:cNvSpPr>
            <a:spLocks noChangeArrowheads="1"/>
          </p:cNvSpPr>
          <p:nvPr userDrawn="1"/>
        </p:nvSpPr>
        <p:spPr bwMode="auto">
          <a:xfrm>
            <a:off x="7560734" y="3048000"/>
            <a:ext cx="1373717" cy="1028700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8" name="Rectángulo 17"/>
          <p:cNvSpPr>
            <a:spLocks noChangeArrowheads="1"/>
          </p:cNvSpPr>
          <p:nvPr userDrawn="1"/>
        </p:nvSpPr>
        <p:spPr bwMode="auto">
          <a:xfrm>
            <a:off x="624418" y="6515100"/>
            <a:ext cx="13985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sp>
        <p:nvSpPr>
          <p:cNvPr id="19" name="Rectángulo 13"/>
          <p:cNvSpPr/>
          <p:nvPr userDrawn="1"/>
        </p:nvSpPr>
        <p:spPr bwMode="auto">
          <a:xfrm>
            <a:off x="4464051" y="6021388"/>
            <a:ext cx="3744383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s-ES_tradnl" altLang="es-ES_tradnl" sz="2400"/>
          </a:p>
        </p:txBody>
      </p:sp>
      <p:sp>
        <p:nvSpPr>
          <p:cNvPr id="20" name="Rectángulo 21"/>
          <p:cNvSpPr>
            <a:spLocks noChangeArrowheads="1"/>
          </p:cNvSpPr>
          <p:nvPr userDrawn="1"/>
        </p:nvSpPr>
        <p:spPr bwMode="auto">
          <a:xfrm>
            <a:off x="4464051" y="6248401"/>
            <a:ext cx="374438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>
                <a:latin typeface="Myriad Pro Light"/>
              </a:rPr>
              <a:t>PLACE PARTNER’S LOGO HERE</a:t>
            </a:r>
            <a:endParaRPr lang="fr-FR" altLang="en-US" sz="1200">
              <a:latin typeface="Myriad Pro Light"/>
            </a:endParaRP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960967" y="1773936"/>
            <a:ext cx="10363200" cy="552450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rgbClr val="006491"/>
                </a:solidFill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7" name="Picture Placeholder 34"/>
          <p:cNvSpPr>
            <a:spLocks noGrp="1"/>
          </p:cNvSpPr>
          <p:nvPr>
            <p:ph type="pic" sz="quarter" idx="15"/>
          </p:nvPr>
        </p:nvSpPr>
        <p:spPr>
          <a:xfrm>
            <a:off x="3462471" y="3201988"/>
            <a:ext cx="96316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3"/>
          </p:nvPr>
        </p:nvSpPr>
        <p:spPr>
          <a:xfrm>
            <a:off x="5597625" y="4437064"/>
            <a:ext cx="96316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36" name="Picture Placeholder 34"/>
          <p:cNvSpPr>
            <a:spLocks noGrp="1"/>
          </p:cNvSpPr>
          <p:nvPr>
            <p:ph type="pic" sz="quarter" idx="14"/>
          </p:nvPr>
        </p:nvSpPr>
        <p:spPr>
          <a:xfrm>
            <a:off x="7765760" y="3193745"/>
            <a:ext cx="96316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9122336" y="3072516"/>
            <a:ext cx="2254251" cy="113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6960096" y="4535026"/>
            <a:ext cx="4416491" cy="910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947835" y="3072516"/>
            <a:ext cx="2207683" cy="11128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89569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21"/>
          <p:cNvGraphicFramePr>
            <a:graphicFrameLocks noGrp="1"/>
          </p:cNvGraphicFramePr>
          <p:nvPr/>
        </p:nvGraphicFramePr>
        <p:xfrm>
          <a:off x="3860800" y="381001"/>
          <a:ext cx="7416800" cy="263525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5FA9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Title of the presentation | Date |</a:t>
                      </a:r>
                      <a:fld id="{C028317F-3EF4-4798-98FC-ACA0B91503A1}" type="slidenum">
                        <a:rPr kumimoji="0" lang="fr-F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FA9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pPr marL="0" marR="0" lvl="0" indent="0" algn="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t>‹Nr.›</a:t>
                      </a:fld>
                      <a:endParaRPr kumimoji="0" lang="fr-F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22"/>
          <p:cNvSpPr>
            <a:spLocks noChangeArrowheads="1"/>
          </p:cNvSpPr>
          <p:nvPr userDrawn="1"/>
        </p:nvSpPr>
        <p:spPr bwMode="auto">
          <a:xfrm>
            <a:off x="0" y="2693989"/>
            <a:ext cx="12192000" cy="2808287"/>
          </a:xfrm>
          <a:prstGeom prst="rect">
            <a:avLst/>
          </a:prstGeom>
          <a:solidFill>
            <a:srgbClr val="64B4E6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6491"/>
              </a:solidFill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 userDrawn="1"/>
        </p:nvSpPr>
        <p:spPr bwMode="auto">
          <a:xfrm>
            <a:off x="960967" y="3048000"/>
            <a:ext cx="21590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1800" b="1"/>
          </a:p>
        </p:txBody>
      </p:sp>
      <p:sp>
        <p:nvSpPr>
          <p:cNvPr id="13" name="Oval 28"/>
          <p:cNvSpPr>
            <a:spLocks noChangeArrowheads="1"/>
          </p:cNvSpPr>
          <p:nvPr userDrawn="1"/>
        </p:nvSpPr>
        <p:spPr bwMode="auto">
          <a:xfrm>
            <a:off x="3177118" y="4270375"/>
            <a:ext cx="1373716" cy="1030288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4" name="Oval 30"/>
          <p:cNvSpPr>
            <a:spLocks noChangeArrowheads="1"/>
          </p:cNvSpPr>
          <p:nvPr/>
        </p:nvSpPr>
        <p:spPr bwMode="auto">
          <a:xfrm>
            <a:off x="7641167" y="4270375"/>
            <a:ext cx="1373717" cy="1030288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5" name="Down Arrow 32"/>
          <p:cNvSpPr>
            <a:spLocks noChangeArrowheads="1"/>
          </p:cNvSpPr>
          <p:nvPr userDrawn="1"/>
        </p:nvSpPr>
        <p:spPr bwMode="auto">
          <a:xfrm rot="5400000">
            <a:off x="5907882" y="3738299"/>
            <a:ext cx="376237" cy="2091267"/>
          </a:xfrm>
          <a:prstGeom prst="downArrow">
            <a:avLst>
              <a:gd name="adj1" fmla="val 50000"/>
              <a:gd name="adj2" fmla="val 9563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6" name="Down Arrow 31"/>
          <p:cNvSpPr>
            <a:spLocks noChangeArrowheads="1"/>
          </p:cNvSpPr>
          <p:nvPr userDrawn="1"/>
        </p:nvSpPr>
        <p:spPr bwMode="auto">
          <a:xfrm rot="13800000">
            <a:off x="4983957" y="3632994"/>
            <a:ext cx="382588" cy="977900"/>
          </a:xfrm>
          <a:prstGeom prst="downArrow">
            <a:avLst>
              <a:gd name="adj1" fmla="val 50000"/>
              <a:gd name="adj2" fmla="val 88129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7" name="Down Arrow 31"/>
          <p:cNvSpPr>
            <a:spLocks noChangeArrowheads="1"/>
          </p:cNvSpPr>
          <p:nvPr userDrawn="1"/>
        </p:nvSpPr>
        <p:spPr bwMode="auto">
          <a:xfrm rot="18600000">
            <a:off x="6905097" y="3667126"/>
            <a:ext cx="384175" cy="977900"/>
          </a:xfrm>
          <a:prstGeom prst="downArrow">
            <a:avLst>
              <a:gd name="adj1" fmla="val 50000"/>
              <a:gd name="adj2" fmla="val 87765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8" name="Oval 23"/>
          <p:cNvSpPr>
            <a:spLocks noChangeArrowheads="1"/>
          </p:cNvSpPr>
          <p:nvPr userDrawn="1"/>
        </p:nvSpPr>
        <p:spPr bwMode="auto">
          <a:xfrm>
            <a:off x="5410200" y="2905125"/>
            <a:ext cx="1371600" cy="1028700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9" name="Rectángulo 20"/>
          <p:cNvSpPr>
            <a:spLocks noChangeArrowheads="1"/>
          </p:cNvSpPr>
          <p:nvPr userDrawn="1"/>
        </p:nvSpPr>
        <p:spPr bwMode="auto">
          <a:xfrm>
            <a:off x="624418" y="6515100"/>
            <a:ext cx="13985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sp>
        <p:nvSpPr>
          <p:cNvPr id="20" name="Rectángulo 14"/>
          <p:cNvSpPr/>
          <p:nvPr userDrawn="1"/>
        </p:nvSpPr>
        <p:spPr bwMode="auto">
          <a:xfrm>
            <a:off x="4464051" y="6021388"/>
            <a:ext cx="3744383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s-ES_tradnl" altLang="es-ES_tradnl" sz="2400"/>
          </a:p>
        </p:txBody>
      </p:sp>
      <p:sp>
        <p:nvSpPr>
          <p:cNvPr id="21" name="Rectángulo 22"/>
          <p:cNvSpPr>
            <a:spLocks noChangeArrowheads="1"/>
          </p:cNvSpPr>
          <p:nvPr userDrawn="1"/>
        </p:nvSpPr>
        <p:spPr bwMode="auto">
          <a:xfrm>
            <a:off x="4464051" y="6248401"/>
            <a:ext cx="374438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>
                <a:latin typeface="Myriad Pro Light"/>
              </a:rPr>
              <a:t>PLACE PARTNER’S LOGO HERE</a:t>
            </a:r>
            <a:endParaRPr lang="fr-FR" altLang="en-US" sz="1200">
              <a:latin typeface="Myriad Pro Light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839696" y="4316908"/>
            <a:ext cx="2207683" cy="11128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9187577" y="4293096"/>
            <a:ext cx="2254251" cy="113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6851369" y="2915959"/>
            <a:ext cx="4416491" cy="910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3"/>
          </p:nvPr>
        </p:nvSpPr>
        <p:spPr>
          <a:xfrm>
            <a:off x="7845101" y="4443414"/>
            <a:ext cx="96316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36" name="Picture Placeholder 34"/>
          <p:cNvSpPr>
            <a:spLocks noGrp="1"/>
          </p:cNvSpPr>
          <p:nvPr>
            <p:ph type="pic" sz="quarter" idx="14"/>
          </p:nvPr>
        </p:nvSpPr>
        <p:spPr>
          <a:xfrm>
            <a:off x="5614415" y="3059344"/>
            <a:ext cx="96316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37" name="Picture Placeholder 34"/>
          <p:cNvSpPr>
            <a:spLocks noGrp="1"/>
          </p:cNvSpPr>
          <p:nvPr>
            <p:ph type="pic" sz="quarter" idx="15"/>
          </p:nvPr>
        </p:nvSpPr>
        <p:spPr>
          <a:xfrm>
            <a:off x="3399947" y="4423570"/>
            <a:ext cx="96316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6" name="Title 37"/>
          <p:cNvSpPr>
            <a:spLocks noGrp="1"/>
          </p:cNvSpPr>
          <p:nvPr>
            <p:ph type="title"/>
          </p:nvPr>
        </p:nvSpPr>
        <p:spPr>
          <a:xfrm>
            <a:off x="960967" y="1773936"/>
            <a:ext cx="10363200" cy="552450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rgbClr val="006491"/>
                </a:solidFill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931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latin typeface="Myriad Pro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Myriad Pro Light" charset="0"/>
              </a:defRPr>
            </a:lvl1pPr>
            <a:lvl2pPr>
              <a:defRPr sz="2800" baseline="0">
                <a:latin typeface="Myriad Pro Light" charset="0"/>
              </a:defRPr>
            </a:lvl2pPr>
            <a:lvl3pPr>
              <a:defRPr sz="2400" baseline="0">
                <a:latin typeface="Myriad Pro Light" charset="0"/>
              </a:defRPr>
            </a:lvl3pPr>
            <a:lvl4pPr>
              <a:defRPr sz="2000" baseline="0">
                <a:latin typeface="Myriad Pro Light" charset="0"/>
              </a:defRPr>
            </a:lvl4pPr>
            <a:lvl5pPr>
              <a:defRPr sz="2000" baseline="0">
                <a:latin typeface="Myriad Pro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Myriad Pro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96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5691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Myriad Pro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06838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14475"/>
            <a:ext cx="10363200" cy="55245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514600"/>
            <a:ext cx="10363200" cy="3429000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792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219200"/>
            <a:ext cx="2590800" cy="4724400"/>
          </a:xfrm>
          <a:prstGeom prst="rect">
            <a:avLst/>
          </a:prstGeom>
        </p:spPr>
        <p:txBody>
          <a:bodyPr vert="eaVert"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19200"/>
            <a:ext cx="7569200" cy="4724400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315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514600"/>
            <a:ext cx="5080000" cy="3429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080000" cy="3429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564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Blogger Sans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latin typeface="MyriadPro-Regular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720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538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09674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1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831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4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70318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376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52605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14023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221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9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lines-cover-p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ack-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326"/>
            <a:ext cx="121920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912285" y="6515100"/>
            <a:ext cx="13985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4" name="Picture 7" descr="lines-cover-pa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ángulo 3"/>
          <p:cNvSpPr>
            <a:spLocks noChangeArrowheads="1"/>
          </p:cNvSpPr>
          <p:nvPr/>
        </p:nvSpPr>
        <p:spPr bwMode="auto">
          <a:xfrm>
            <a:off x="624418" y="6515100"/>
            <a:ext cx="13985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49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4B4E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49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4B4E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6491"/>
        </a:buClr>
        <a:buFont typeface="Times" pitchFamily="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ángulo 4"/>
          <p:cNvSpPr>
            <a:spLocks noChangeArrowheads="1"/>
          </p:cNvSpPr>
          <p:nvPr/>
        </p:nvSpPr>
        <p:spPr bwMode="auto">
          <a:xfrm>
            <a:off x="624418" y="6515100"/>
            <a:ext cx="13985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912285" y="6515100"/>
            <a:ext cx="13985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ángulo 3"/>
          <p:cNvSpPr>
            <a:spLocks noChangeArrowheads="1"/>
          </p:cNvSpPr>
          <p:nvPr/>
        </p:nvSpPr>
        <p:spPr bwMode="auto">
          <a:xfrm>
            <a:off x="624418" y="6515100"/>
            <a:ext cx="13985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49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4B4E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49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4B4E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6491"/>
        </a:buClr>
        <a:buFont typeface="Times" pitchFamily="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ángulo 4"/>
          <p:cNvSpPr>
            <a:spLocks noChangeArrowheads="1"/>
          </p:cNvSpPr>
          <p:nvPr/>
        </p:nvSpPr>
        <p:spPr bwMode="auto">
          <a:xfrm>
            <a:off x="624418" y="6515100"/>
            <a:ext cx="13985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international-partnering-environment-2020.b2match.i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135560" y="3068638"/>
            <a:ext cx="7416824" cy="144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de-DE" sz="2000" b="1" dirty="0">
                <a:solidFill>
                  <a:srgbClr val="005FA9"/>
                </a:solidFill>
              </a:rPr>
              <a:t>European Innovation Council – EIC</a:t>
            </a:r>
          </a:p>
          <a:p>
            <a:pPr algn="ctr"/>
            <a:r>
              <a:rPr lang="de-DE" sz="2000" b="1" dirty="0">
                <a:solidFill>
                  <a:srgbClr val="005FA9"/>
                </a:solidFill>
              </a:rPr>
              <a:t>Projektpartnersuche „Horizont Europa“</a:t>
            </a:r>
          </a:p>
          <a:p>
            <a:pPr algn="ctr"/>
            <a:r>
              <a:rPr lang="de-DE" altLang="de-DE" sz="2000" b="1" dirty="0">
                <a:solidFill>
                  <a:srgbClr val="005FA9"/>
                </a:solidFill>
              </a:rPr>
              <a:t> </a:t>
            </a:r>
            <a:endParaRPr lang="fr-FR" altLang="de-DE" sz="2000" b="1" dirty="0">
              <a:solidFill>
                <a:srgbClr val="005FA9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971380" y="5589241"/>
            <a:ext cx="370879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fr-FR" altLang="de-DE" sz="800" dirty="0">
              <a:solidFill>
                <a:srgbClr val="6B6B6B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fr-FR" altLang="de-DE" sz="1800" dirty="0">
                <a:solidFill>
                  <a:srgbClr val="6B6B6B"/>
                </a:solidFill>
              </a:rPr>
              <a:t>Ute </a:t>
            </a:r>
            <a:r>
              <a:rPr lang="fr-FR" altLang="de-DE" sz="1800" dirty="0" err="1">
                <a:solidFill>
                  <a:srgbClr val="6B6B6B"/>
                </a:solidFill>
              </a:rPr>
              <a:t>Kedzierski</a:t>
            </a:r>
            <a:r>
              <a:rPr lang="fr-FR" altLang="de-DE" sz="1800" dirty="0">
                <a:solidFill>
                  <a:srgbClr val="6B6B6B"/>
                </a:solidFill>
              </a:rPr>
              <a:t>, ZTS </a:t>
            </a:r>
            <a:r>
              <a:rPr lang="fr-FR" altLang="de-DE" sz="1800" dirty="0" err="1">
                <a:solidFill>
                  <a:srgbClr val="6B6B6B"/>
                </a:solidFill>
              </a:rPr>
              <a:t>GmbH</a:t>
            </a:r>
            <a:r>
              <a:rPr lang="fr-FR" altLang="de-DE" sz="1800" dirty="0">
                <a:solidFill>
                  <a:srgbClr val="6B6B6B"/>
                </a:solidFill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altLang="de-DE" sz="1800" dirty="0">
                <a:solidFill>
                  <a:srgbClr val="6B6B6B"/>
                </a:solidFill>
              </a:rPr>
              <a:t>Glaubitz, 18.05.2021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0336" y="5703193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Kedzierski\Desktop\ZTS-Bild+Wo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5703193"/>
            <a:ext cx="1366503" cy="61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7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err="1">
                <a:solidFill>
                  <a:schemeClr val="bg1"/>
                </a:solidFill>
              </a:rPr>
              <a:t>Europäischer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Innovationsrat</a:t>
            </a:r>
            <a:r>
              <a:rPr lang="en-GB" altLang="en-US" sz="2400" b="1" dirty="0">
                <a:solidFill>
                  <a:schemeClr val="bg1"/>
                </a:solidFill>
              </a:rPr>
              <a:t> (EIC) – </a:t>
            </a:r>
            <a:r>
              <a:rPr lang="en-GB" altLang="en-US" sz="2400" b="1" dirty="0" err="1">
                <a:solidFill>
                  <a:schemeClr val="bg1"/>
                </a:solidFill>
              </a:rPr>
              <a:t>Instrumente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08368" y="5880167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37A4925-C94B-49E7-B087-AC0B4C570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388" y="1753018"/>
            <a:ext cx="8657076" cy="369220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8E381B-4672-4DCA-9237-01B2D2115F44}"/>
              </a:ext>
            </a:extLst>
          </p:cNvPr>
          <p:cNvSpPr txBox="1"/>
          <p:nvPr/>
        </p:nvSpPr>
        <p:spPr>
          <a:xfrm>
            <a:off x="9733280" y="5445224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 NKD EIC </a:t>
            </a:r>
            <a:r>
              <a:rPr lang="de-DE" sz="800" dirty="0" err="1"/>
              <a:t>Accelerator</a:t>
            </a:r>
            <a:endParaRPr lang="de-DE" sz="8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206B8B2-90E8-4385-88EF-FAA6735D137F}"/>
              </a:ext>
            </a:extLst>
          </p:cNvPr>
          <p:cNvCxnSpPr/>
          <p:nvPr/>
        </p:nvCxnSpPr>
        <p:spPr bwMode="auto">
          <a:xfrm>
            <a:off x="4367808" y="4581128"/>
            <a:ext cx="57606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5FC40009-2B4F-4D8E-917E-3D308B5609D1}"/>
              </a:ext>
            </a:extLst>
          </p:cNvPr>
          <p:cNvSpPr txBox="1"/>
          <p:nvPr/>
        </p:nvSpPr>
        <p:spPr>
          <a:xfrm>
            <a:off x="5015880" y="4725144"/>
            <a:ext cx="12907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Geändert  16. Juni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44EA86D-E546-49C8-81B4-778DD5D8DAF2}"/>
              </a:ext>
            </a:extLst>
          </p:cNvPr>
          <p:cNvSpPr txBox="1"/>
          <p:nvPr/>
        </p:nvSpPr>
        <p:spPr>
          <a:xfrm>
            <a:off x="767408" y="1556792"/>
            <a:ext cx="1736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5FC3"/>
                </a:solidFill>
              </a:rPr>
              <a:t>EIC - </a:t>
            </a:r>
            <a:r>
              <a:rPr lang="de-DE" sz="1600" dirty="0" err="1">
                <a:solidFill>
                  <a:srgbClr val="005FC3"/>
                </a:solidFill>
              </a:rPr>
              <a:t>Accelerator</a:t>
            </a:r>
            <a:endParaRPr lang="de-DE" sz="1600" dirty="0">
              <a:solidFill>
                <a:srgbClr val="005F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50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905000" y="1066800"/>
            <a:ext cx="213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2400"/>
          </a:p>
        </p:txBody>
      </p:sp>
      <p:sp>
        <p:nvSpPr>
          <p:cNvPr id="7175" name="Textfeld 1"/>
          <p:cNvSpPr txBox="1">
            <a:spLocks noChangeArrowheads="1"/>
          </p:cNvSpPr>
          <p:nvPr/>
        </p:nvSpPr>
        <p:spPr bwMode="auto">
          <a:xfrm>
            <a:off x="2063751" y="476250"/>
            <a:ext cx="7261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err="1">
                <a:solidFill>
                  <a:schemeClr val="bg1"/>
                </a:solidFill>
              </a:rPr>
              <a:t>Europäischer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Innovationsrat</a:t>
            </a:r>
            <a:r>
              <a:rPr lang="en-GB" altLang="en-US" sz="2400" b="1" dirty="0">
                <a:solidFill>
                  <a:schemeClr val="bg1"/>
                </a:solidFill>
              </a:rPr>
              <a:t> (EIC) – </a:t>
            </a:r>
            <a:r>
              <a:rPr lang="en-GB" altLang="en-US" sz="2400" b="1" dirty="0" err="1">
                <a:solidFill>
                  <a:schemeClr val="bg1"/>
                </a:solidFill>
              </a:rPr>
              <a:t>Instrumente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9A7C0EF-EA1B-4778-AE99-203893BC3E1A}"/>
              </a:ext>
            </a:extLst>
          </p:cNvPr>
          <p:cNvSpPr txBox="1"/>
          <p:nvPr/>
        </p:nvSpPr>
        <p:spPr>
          <a:xfrm>
            <a:off x="1343472" y="2132857"/>
            <a:ext cx="88569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+mn-lt"/>
              </a:rPr>
              <a:t>Informationen:</a:t>
            </a:r>
          </a:p>
          <a:p>
            <a:endParaRPr lang="de-DE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Nationale Kontaktstellen für Pathfinder und </a:t>
            </a:r>
            <a:r>
              <a:rPr lang="de-DE" sz="1800" dirty="0" err="1">
                <a:latin typeface="+mn-lt"/>
              </a:rPr>
              <a:t>Accelerator</a:t>
            </a:r>
            <a:endParaRPr lang="de-DE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Launch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EIC am 18. März 2021 – auf YouTube verfügbar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EIC </a:t>
            </a:r>
            <a:r>
              <a:rPr lang="de-DE" sz="1800" dirty="0" err="1">
                <a:latin typeface="+mn-lt"/>
              </a:rPr>
              <a:t>Applicants`Day</a:t>
            </a:r>
            <a:r>
              <a:rPr lang="de-DE" sz="1800" dirty="0">
                <a:latin typeface="+mn-lt"/>
              </a:rPr>
              <a:t> am 19. März 2021 – Präsentationen als Download verfügbar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2312BE-3793-45C6-9A49-BF8A3F7D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8" y="5877272"/>
            <a:ext cx="2133600" cy="7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7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905000" y="1066800"/>
            <a:ext cx="213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2400"/>
          </a:p>
        </p:txBody>
      </p:sp>
      <p:sp>
        <p:nvSpPr>
          <p:cNvPr id="7175" name="Textfeld 1"/>
          <p:cNvSpPr txBox="1">
            <a:spLocks noChangeArrowheads="1"/>
          </p:cNvSpPr>
          <p:nvPr/>
        </p:nvSpPr>
        <p:spPr bwMode="auto">
          <a:xfrm>
            <a:off x="2063751" y="476250"/>
            <a:ext cx="3261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 err="1">
                <a:solidFill>
                  <a:schemeClr val="bg1"/>
                </a:solidFill>
              </a:rPr>
              <a:t>Partnersearch</a:t>
            </a:r>
            <a:r>
              <a:rPr lang="de-DE" altLang="de-DE" sz="2400" b="1" dirty="0">
                <a:solidFill>
                  <a:schemeClr val="bg1"/>
                </a:solidFill>
              </a:rPr>
              <a:t> - Wie?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9A7C0EF-EA1B-4778-AE99-203893BC3E1A}"/>
              </a:ext>
            </a:extLst>
          </p:cNvPr>
          <p:cNvSpPr txBox="1"/>
          <p:nvPr/>
        </p:nvSpPr>
        <p:spPr>
          <a:xfrm>
            <a:off x="3071664" y="2132857"/>
            <a:ext cx="580158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+mn-lt"/>
              </a:rPr>
              <a:t>Es gibt verschiedene Möglichkeiten Partner zu suchen </a:t>
            </a:r>
          </a:p>
          <a:p>
            <a:r>
              <a:rPr lang="de-DE" sz="1800" dirty="0">
                <a:latin typeface="+mn-lt"/>
              </a:rPr>
              <a:t>oder sich als potentiellen Partner zu präsentieren</a:t>
            </a:r>
          </a:p>
          <a:p>
            <a:endParaRPr lang="de-DE" sz="1800" dirty="0">
              <a:latin typeface="+mn-lt"/>
            </a:endParaRPr>
          </a:p>
          <a:p>
            <a:pPr marL="342900" indent="-342900">
              <a:buAutoNum type="arabicParenR"/>
            </a:pPr>
            <a:r>
              <a:rPr lang="de-DE" sz="1800" dirty="0">
                <a:latin typeface="+mn-lt"/>
              </a:rPr>
              <a:t>Eigene Netzwerke</a:t>
            </a:r>
          </a:p>
          <a:p>
            <a:pPr marL="342900" indent="-342900">
              <a:buAutoNum type="arabicParenR"/>
            </a:pPr>
            <a:endParaRPr lang="de-DE" sz="1800" dirty="0">
              <a:latin typeface="+mn-lt"/>
            </a:endParaRPr>
          </a:p>
          <a:p>
            <a:pPr marL="342900" indent="-342900">
              <a:buAutoNum type="arabicParenR"/>
            </a:pPr>
            <a:r>
              <a:rPr lang="de-DE" sz="1800" dirty="0">
                <a:latin typeface="+mn-lt"/>
              </a:rPr>
              <a:t>Enterprise Europe Network</a:t>
            </a:r>
          </a:p>
          <a:p>
            <a:pPr marL="342900" indent="-342900">
              <a:buAutoNum type="arabicParenR"/>
            </a:pPr>
            <a:endParaRPr lang="de-DE" sz="1800" dirty="0">
              <a:latin typeface="+mn-lt"/>
            </a:endParaRPr>
          </a:p>
          <a:p>
            <a:pPr marL="342900" indent="-342900">
              <a:buAutoNum type="arabicParenR"/>
            </a:pPr>
            <a:r>
              <a:rPr lang="de-DE" sz="1800" dirty="0">
                <a:latin typeface="+mn-lt"/>
              </a:rPr>
              <a:t>Info Days und Brokerage Events</a:t>
            </a:r>
          </a:p>
          <a:p>
            <a:pPr marL="342900" indent="-342900">
              <a:buAutoNum type="arabicParenR"/>
            </a:pPr>
            <a:endParaRPr lang="de-DE" sz="1800" dirty="0">
              <a:latin typeface="+mn-lt"/>
            </a:endParaRPr>
          </a:p>
          <a:p>
            <a:pPr marL="342900" indent="-342900">
              <a:buAutoNum type="arabicParenR"/>
            </a:pPr>
            <a:r>
              <a:rPr lang="de-DE" sz="1800" dirty="0">
                <a:latin typeface="+mn-lt"/>
              </a:rPr>
              <a:t>Funding &amp; Tender Portal</a:t>
            </a:r>
          </a:p>
          <a:p>
            <a:pPr marL="342900" indent="-342900">
              <a:buAutoNum type="arabicParenR"/>
            </a:pPr>
            <a:endParaRPr lang="de-DE" sz="1800" dirty="0">
              <a:latin typeface="+mn-lt"/>
            </a:endParaRPr>
          </a:p>
          <a:p>
            <a:pPr marL="342900" indent="-342900">
              <a:buAutoNum type="arabicParenR"/>
            </a:pPr>
            <a:r>
              <a:rPr lang="de-DE" sz="1800" dirty="0">
                <a:latin typeface="+mn-lt"/>
              </a:rPr>
              <a:t>Plattformen der Nationalen Kontaktstellen</a:t>
            </a:r>
          </a:p>
          <a:p>
            <a:pPr algn="l"/>
            <a:r>
              <a:rPr lang="de-DE" sz="1800" dirty="0">
                <a:latin typeface="+mn-lt"/>
              </a:rPr>
              <a:t>	</a:t>
            </a: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2312BE-3793-45C6-9A49-BF8A3F7D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8" y="5877272"/>
            <a:ext cx="2133600" cy="7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8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60" y="2348881"/>
            <a:ext cx="3873721" cy="241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5520" y="1412876"/>
            <a:ext cx="7380312" cy="11334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de-DE" sz="2000" dirty="0"/>
              <a:t>Enterprise Europe Network:</a:t>
            </a:r>
            <a:br>
              <a:rPr lang="en-GB" altLang="de-DE" sz="2000" dirty="0"/>
            </a:br>
            <a:r>
              <a:rPr lang="en-GB" altLang="de-DE" sz="2000" b="0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größtes</a:t>
            </a:r>
            <a:r>
              <a:rPr lang="en-GB" altLang="de-DE" sz="2000" b="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GB" altLang="de-DE" sz="2000" b="0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Netzwerk</a:t>
            </a:r>
            <a:r>
              <a:rPr lang="en-GB" altLang="de-DE" sz="2000" b="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GB" altLang="de-DE" sz="2000" b="0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weltweit</a:t>
            </a:r>
            <a:r>
              <a:rPr lang="en-GB" altLang="de-DE" sz="2000" b="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GB" altLang="de-DE" sz="2000" b="0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zur</a:t>
            </a:r>
            <a:r>
              <a:rPr lang="en-GB" altLang="de-DE" sz="2000" b="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GB" altLang="de-DE" sz="2000" b="0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Unterstützung</a:t>
            </a:r>
            <a:r>
              <a:rPr lang="en-GB" altLang="de-DE" sz="2000" b="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von KMU</a:t>
            </a:r>
            <a:endParaRPr lang="en-US" altLang="de-DE" sz="2000" b="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905000" y="1066800"/>
            <a:ext cx="213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24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703388" y="3368254"/>
            <a:ext cx="5256212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7325" indent="-187325"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969696"/>
              </a:buClr>
            </a:pPr>
            <a:r>
              <a:rPr lang="en-US" altLang="de-DE" sz="1600" dirty="0" err="1"/>
              <a:t>Über</a:t>
            </a:r>
            <a:r>
              <a:rPr lang="en-US" altLang="de-DE" sz="1600" dirty="0"/>
              <a:t> </a:t>
            </a:r>
            <a:r>
              <a:rPr lang="en-US" altLang="de-DE" sz="1600" b="1" dirty="0">
                <a:solidFill>
                  <a:srgbClr val="0070C0"/>
                </a:solidFill>
              </a:rPr>
              <a:t>100</a:t>
            </a:r>
            <a:r>
              <a:rPr lang="en-US" altLang="de-DE" sz="1600" dirty="0"/>
              <a:t> </a:t>
            </a:r>
            <a:r>
              <a:rPr lang="en-US" altLang="de-DE" sz="1600" dirty="0" err="1"/>
              <a:t>Konsortien</a:t>
            </a:r>
            <a:r>
              <a:rPr lang="en-US" altLang="de-DE" sz="1600" dirty="0"/>
              <a:t> in </a:t>
            </a:r>
            <a:r>
              <a:rPr lang="en-US" altLang="de-DE" sz="1600" dirty="0" err="1"/>
              <a:t>über</a:t>
            </a:r>
            <a:r>
              <a:rPr lang="en-US" altLang="de-DE" sz="1600" dirty="0"/>
              <a:t> </a:t>
            </a:r>
            <a:r>
              <a:rPr lang="en-US" altLang="de-DE" sz="1600" b="1" dirty="0">
                <a:solidFill>
                  <a:srgbClr val="0070C0"/>
                </a:solidFill>
              </a:rPr>
              <a:t>60</a:t>
            </a:r>
            <a:r>
              <a:rPr lang="en-US" altLang="de-DE" sz="1600" dirty="0"/>
              <a:t> </a:t>
            </a:r>
            <a:r>
              <a:rPr lang="en-US" altLang="de-DE" sz="1600" dirty="0" err="1"/>
              <a:t>Staaten</a:t>
            </a:r>
            <a:endParaRPr lang="en-US" altLang="de-DE" sz="1600" dirty="0"/>
          </a:p>
          <a:p>
            <a:pPr eaLnBrk="1" hangingPunct="1">
              <a:lnSpc>
                <a:spcPct val="80000"/>
              </a:lnSpc>
              <a:buClr>
                <a:srgbClr val="969696"/>
              </a:buClr>
            </a:pPr>
            <a:r>
              <a:rPr lang="en-US" altLang="de-DE" sz="1600" dirty="0"/>
              <a:t>Ca. </a:t>
            </a:r>
            <a:r>
              <a:rPr lang="en-US" altLang="de-DE" sz="1600" b="1" dirty="0">
                <a:solidFill>
                  <a:srgbClr val="0070C0"/>
                </a:solidFill>
              </a:rPr>
              <a:t>600</a:t>
            </a:r>
            <a:r>
              <a:rPr lang="en-US" altLang="de-DE" sz="1600" dirty="0"/>
              <a:t> </a:t>
            </a:r>
            <a:r>
              <a:rPr lang="en-US" altLang="de-DE" sz="1600" dirty="0" err="1"/>
              <a:t>Partnerorganisationen</a:t>
            </a:r>
            <a:r>
              <a:rPr lang="en-US" altLang="de-DE" sz="1600" dirty="0"/>
              <a:t> </a:t>
            </a:r>
            <a:r>
              <a:rPr lang="de-DE" altLang="de-DE" sz="1600" dirty="0"/>
              <a:t>(IHKs, regionale Wirtschaftsfördereinrichtungen, Transferzentren an Universitäten und Technologieagenturen) </a:t>
            </a:r>
          </a:p>
          <a:p>
            <a:pPr eaLnBrk="1" hangingPunct="1">
              <a:lnSpc>
                <a:spcPct val="80000"/>
              </a:lnSpc>
              <a:buClr>
                <a:srgbClr val="969696"/>
              </a:buClr>
            </a:pPr>
            <a:r>
              <a:rPr lang="de-DE" altLang="de-DE" sz="1600" dirty="0"/>
              <a:t>C</a:t>
            </a:r>
            <a:r>
              <a:rPr lang="en-US" altLang="de-DE" sz="1600" dirty="0"/>
              <a:t>a. </a:t>
            </a:r>
            <a:r>
              <a:rPr lang="en-US" altLang="de-DE" sz="1600" b="1" dirty="0">
                <a:solidFill>
                  <a:srgbClr val="0070C0"/>
                </a:solidFill>
              </a:rPr>
              <a:t>3.000</a:t>
            </a:r>
            <a:r>
              <a:rPr lang="en-US" altLang="de-DE" sz="1600" dirty="0"/>
              <a:t> </a:t>
            </a:r>
            <a:r>
              <a:rPr lang="en-US" altLang="de-DE" sz="1600" dirty="0" err="1"/>
              <a:t>Mitarbeiter</a:t>
            </a:r>
            <a:endParaRPr lang="en-US" altLang="de-DE" sz="1600" dirty="0"/>
          </a:p>
          <a:p>
            <a:pPr eaLnBrk="1" hangingPunct="1">
              <a:lnSpc>
                <a:spcPct val="80000"/>
              </a:lnSpc>
              <a:buClr>
                <a:srgbClr val="969696"/>
              </a:buClr>
            </a:pPr>
            <a:r>
              <a:rPr lang="en-US" altLang="de-DE" sz="1600" dirty="0" err="1"/>
              <a:t>Assoziierte</a:t>
            </a:r>
            <a:r>
              <a:rPr lang="en-US" altLang="de-DE" sz="1600" dirty="0"/>
              <a:t> </a:t>
            </a:r>
            <a:r>
              <a:rPr lang="en-US" altLang="de-DE" sz="1600" dirty="0" err="1"/>
              <a:t>Staaten</a:t>
            </a:r>
            <a:r>
              <a:rPr lang="en-US" altLang="de-DE" sz="1600" dirty="0"/>
              <a:t> u. a.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969696"/>
              </a:buClr>
              <a:buFont typeface="Courier New" panose="02070309020205020404" pitchFamily="49" charset="0"/>
              <a:buChar char="o"/>
            </a:pPr>
            <a:r>
              <a:rPr lang="en-US" altLang="de-DE" sz="1600" dirty="0"/>
              <a:t> USA, </a:t>
            </a:r>
            <a:r>
              <a:rPr lang="en-US" altLang="de-DE" sz="1600" dirty="0" err="1"/>
              <a:t>Kanada</a:t>
            </a:r>
            <a:r>
              <a:rPr lang="en-US" altLang="de-DE" sz="1600" dirty="0"/>
              <a:t>, </a:t>
            </a:r>
            <a:r>
              <a:rPr lang="en-US" altLang="de-DE" sz="1600" dirty="0" err="1"/>
              <a:t>Neuseeland</a:t>
            </a:r>
            <a:endParaRPr lang="en-US" altLang="de-DE" sz="1600" dirty="0"/>
          </a:p>
          <a:p>
            <a:pPr marL="800100" lvl="1" indent="-342900" eaLnBrk="1" hangingPunct="1">
              <a:lnSpc>
                <a:spcPct val="80000"/>
              </a:lnSpc>
              <a:buClr>
                <a:srgbClr val="969696"/>
              </a:buClr>
              <a:buFont typeface="Courier New" panose="02070309020205020404" pitchFamily="49" charset="0"/>
              <a:buChar char="o"/>
            </a:pPr>
            <a:r>
              <a:rPr lang="en-US" altLang="de-DE" sz="1600" dirty="0"/>
              <a:t> China, Japan, </a:t>
            </a:r>
            <a:r>
              <a:rPr lang="en-US" altLang="de-DE" sz="1600" dirty="0" err="1"/>
              <a:t>Südkorea</a:t>
            </a:r>
            <a:endParaRPr lang="en-US" altLang="de-DE" sz="1600" dirty="0"/>
          </a:p>
          <a:p>
            <a:pPr marL="800100" lvl="1" indent="-342900" eaLnBrk="1" hangingPunct="1">
              <a:lnSpc>
                <a:spcPct val="80000"/>
              </a:lnSpc>
              <a:buClr>
                <a:srgbClr val="969696"/>
              </a:buClr>
              <a:buFont typeface="Courier New" panose="02070309020205020404" pitchFamily="49" charset="0"/>
              <a:buChar char="o"/>
            </a:pPr>
            <a:r>
              <a:rPr lang="en-US" altLang="de-DE" sz="1600" dirty="0"/>
              <a:t> </a:t>
            </a:r>
            <a:r>
              <a:rPr lang="en-US" altLang="de-DE" sz="1600" dirty="0" err="1"/>
              <a:t>Russland</a:t>
            </a:r>
            <a:endParaRPr lang="en-US" altLang="de-DE" sz="1600" dirty="0"/>
          </a:p>
          <a:p>
            <a:pPr marL="800100" lvl="1" indent="-342900" eaLnBrk="1" hangingPunct="1">
              <a:lnSpc>
                <a:spcPct val="80000"/>
              </a:lnSpc>
              <a:buClr>
                <a:srgbClr val="969696"/>
              </a:buClr>
              <a:buFont typeface="Courier New" panose="02070309020205020404" pitchFamily="49" charset="0"/>
              <a:buChar char="o"/>
            </a:pPr>
            <a:r>
              <a:rPr lang="en-US" altLang="de-DE" sz="1600" dirty="0"/>
              <a:t> </a:t>
            </a:r>
            <a:r>
              <a:rPr lang="en-US" altLang="de-DE" sz="1600" dirty="0" err="1"/>
              <a:t>Indien</a:t>
            </a:r>
            <a:endParaRPr lang="en-US" altLang="de-DE" sz="1600" dirty="0"/>
          </a:p>
          <a:p>
            <a:pPr marL="800100" lvl="1" indent="-342900" eaLnBrk="1" hangingPunct="1">
              <a:lnSpc>
                <a:spcPct val="80000"/>
              </a:lnSpc>
              <a:buClr>
                <a:srgbClr val="969696"/>
              </a:buClr>
              <a:buFont typeface="Courier New" panose="02070309020205020404" pitchFamily="49" charset="0"/>
              <a:buChar char="o"/>
            </a:pPr>
            <a:r>
              <a:rPr lang="en-US" altLang="de-DE" sz="1600" dirty="0"/>
              <a:t> </a:t>
            </a:r>
            <a:r>
              <a:rPr lang="en-US" altLang="de-DE" sz="1600" dirty="0" err="1"/>
              <a:t>Schweiz</a:t>
            </a:r>
            <a:endParaRPr lang="en-US" altLang="de-DE" sz="1600" dirty="0"/>
          </a:p>
        </p:txBody>
      </p:sp>
      <p:sp>
        <p:nvSpPr>
          <p:cNvPr id="7175" name="Textfeld 1"/>
          <p:cNvSpPr txBox="1">
            <a:spLocks noChangeArrowheads="1"/>
          </p:cNvSpPr>
          <p:nvPr/>
        </p:nvSpPr>
        <p:spPr bwMode="auto">
          <a:xfrm>
            <a:off x="2063751" y="476251"/>
            <a:ext cx="948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chemeClr val="bg1"/>
                </a:solidFill>
              </a:rPr>
              <a:t>Wer?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02145" y="5805264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9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7896226" y="3500439"/>
            <a:ext cx="1439863" cy="649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2400"/>
          </a:p>
        </p:txBody>
      </p:sp>
      <p:sp>
        <p:nvSpPr>
          <p:cNvPr id="32771" name="Rechteck 5"/>
          <p:cNvSpPr>
            <a:spLocks noChangeArrowheads="1"/>
          </p:cNvSpPr>
          <p:nvPr/>
        </p:nvSpPr>
        <p:spPr bwMode="auto">
          <a:xfrm>
            <a:off x="2667001" y="5572126"/>
            <a:ext cx="1643063" cy="500063"/>
          </a:xfrm>
          <a:prstGeom prst="rect">
            <a:avLst/>
          </a:prstGeom>
          <a:solidFill>
            <a:schemeClr val="bg1"/>
          </a:solidFill>
          <a:ln w="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2400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2063553" y="1412777"/>
            <a:ext cx="7488436" cy="8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Ctr="1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1000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rgbClr val="006491"/>
                </a:solidFill>
                <a:latin typeface="+mj-lt"/>
                <a:ea typeface="+mj-ea"/>
                <a:cs typeface="+mj-cs"/>
              </a:rPr>
              <a:t>Wer steht hinter dem EU-Netzwerk im Freistaat Sachsen?</a:t>
            </a:r>
          </a:p>
        </p:txBody>
      </p:sp>
      <p:sp>
        <p:nvSpPr>
          <p:cNvPr id="32773" name="Rechteck 16"/>
          <p:cNvSpPr>
            <a:spLocks noChangeArrowheads="1"/>
          </p:cNvSpPr>
          <p:nvPr/>
        </p:nvSpPr>
        <p:spPr bwMode="auto">
          <a:xfrm>
            <a:off x="2640013" y="4292601"/>
            <a:ext cx="1008062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32" y="2276054"/>
            <a:ext cx="636111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7115" y="5843566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9"/>
          <p:cNvSpPr txBox="1">
            <a:spLocks noChangeArrowheads="1"/>
          </p:cNvSpPr>
          <p:nvPr/>
        </p:nvSpPr>
        <p:spPr bwMode="auto">
          <a:xfrm>
            <a:off x="1916114" y="404813"/>
            <a:ext cx="655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EEN Innovations-</a:t>
            </a:r>
            <a:r>
              <a:rPr lang="en-GB" altLang="en-US" sz="2400" b="1" dirty="0" err="1">
                <a:solidFill>
                  <a:schemeClr val="bg1"/>
                </a:solidFill>
              </a:rPr>
              <a:t>Dienstleistungen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63553" y="1412776"/>
            <a:ext cx="4091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Beispiel Partner Search in EEN-Datenbank</a:t>
            </a:r>
            <a:endParaRPr lang="en-GB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E0C94C-7A16-41B2-A841-BAC5852F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829" y="1751330"/>
            <a:ext cx="6718631" cy="27526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8DDC98E-6866-4DE2-B31C-DA750AC79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4301" y="4363970"/>
            <a:ext cx="6630209" cy="20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0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662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Partner Search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67409" y="1628800"/>
            <a:ext cx="476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Info Days und </a:t>
            </a:r>
            <a:r>
              <a:rPr lang="de-DE" sz="1600" b="1" dirty="0" err="1"/>
              <a:t>Brokerage</a:t>
            </a:r>
            <a:r>
              <a:rPr lang="de-DE" sz="1600" b="1" dirty="0"/>
              <a:t> Events</a:t>
            </a:r>
            <a:endParaRPr lang="en-GB" sz="16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E1721C-0784-415B-92AA-0A835DF47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2353734"/>
            <a:ext cx="9144000" cy="215053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11B683E-F15E-43C9-9830-A7AE18500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08368" y="5851822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710AFC0-2296-4756-B0FB-706AC5D23995}"/>
              </a:ext>
            </a:extLst>
          </p:cNvPr>
          <p:cNvSpPr txBox="1"/>
          <p:nvPr/>
        </p:nvSpPr>
        <p:spPr>
          <a:xfrm>
            <a:off x="2063552" y="4941169"/>
            <a:ext cx="5751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https://international-partnering-environment-2020.b2match.io/</a:t>
            </a:r>
            <a:endParaRPr lang="de-DE" sz="1600" dirty="0">
              <a:solidFill>
                <a:srgbClr val="0000FF"/>
              </a:solidFill>
            </a:endParaRP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0568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662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Partner Search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23393" y="1628800"/>
            <a:ext cx="539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Erfolgsfaktoren für Brokerage Events</a:t>
            </a:r>
            <a:endParaRPr lang="en-GB" sz="1600" b="1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11B683E-F15E-43C9-9830-A7AE18500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0376" y="5803413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A0B0BE6-B0ED-49E4-8D04-8390A2AEB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500" y="2276873"/>
            <a:ext cx="7164288" cy="34291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72A90EA-5AC6-4762-9604-18089F0FAA4D}"/>
              </a:ext>
            </a:extLst>
          </p:cNvPr>
          <p:cNvSpPr txBox="1"/>
          <p:nvPr/>
        </p:nvSpPr>
        <p:spPr>
          <a:xfrm>
            <a:off x="2279651" y="6021288"/>
            <a:ext cx="11801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NCP </a:t>
            </a:r>
            <a:r>
              <a:rPr lang="de-DE" sz="800" dirty="0" err="1"/>
              <a:t>Brussels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42584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662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Partner Search – Funding &amp; Tender Portal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5401" y="1700808"/>
            <a:ext cx="993011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Erste Adresse ist immer das </a:t>
            </a:r>
            <a:r>
              <a:rPr lang="de-DE" sz="1400" b="1" dirty="0" err="1"/>
              <a:t>Funding</a:t>
            </a:r>
            <a:r>
              <a:rPr lang="de-DE" sz="1400" b="1" dirty="0"/>
              <a:t> &amp; Tenders Portal</a:t>
            </a:r>
            <a:r>
              <a:rPr lang="de-DE" sz="1400" dirty="0"/>
              <a:t>	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eigene Suchprofile (</a:t>
            </a:r>
            <a:r>
              <a:rPr lang="de-DE" sz="1400" dirty="0" err="1"/>
              <a:t>Offer</a:t>
            </a:r>
            <a:r>
              <a:rPr lang="de-DE" sz="1400" dirty="0"/>
              <a:t>/Request) kann nur der Lear einstellen</a:t>
            </a:r>
          </a:p>
          <a:p>
            <a:pPr marL="285750" indent="-285750">
              <a:buFontTx/>
              <a:buChar char="-"/>
            </a:pPr>
            <a:endParaRPr lang="de-DE" sz="1400" dirty="0"/>
          </a:p>
          <a:p>
            <a:r>
              <a:rPr lang="de-DE" sz="1400" dirty="0"/>
              <a:t>Bei einer Suche nach Partnern für ein Konsortium schaue ich zuerst nach, ob das jeweilige Unternehmen/</a:t>
            </a:r>
          </a:p>
          <a:p>
            <a:r>
              <a:rPr lang="de-DE" sz="1400" dirty="0"/>
              <a:t>Institut einen PIC (</a:t>
            </a:r>
            <a:r>
              <a:rPr lang="en-GB" sz="1400" b="1" dirty="0"/>
              <a:t>Participant Identification Code) </a:t>
            </a:r>
            <a:r>
              <a:rPr lang="de-DE" sz="1400" dirty="0"/>
              <a:t>hat.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02" y="5805265"/>
            <a:ext cx="2376263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64A521E-585E-4C97-A1F6-E789FA9AC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92" y="3063606"/>
            <a:ext cx="7016130" cy="360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5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662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Partner Search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24392" y="5956327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27CBB01-8E98-4856-A8AD-AD6C17E91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497" y="1642763"/>
            <a:ext cx="8568952" cy="39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9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662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err="1">
                <a:solidFill>
                  <a:schemeClr val="bg1"/>
                </a:solidFill>
              </a:rPr>
              <a:t>Europäischer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Innovationsrat</a:t>
            </a:r>
            <a:r>
              <a:rPr lang="en-GB" altLang="en-US" sz="2400" b="1" dirty="0">
                <a:solidFill>
                  <a:schemeClr val="bg1"/>
                </a:solidFill>
              </a:rPr>
              <a:t> (EIC)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24392" y="5825738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37A4925-C94B-49E7-B087-AC0B4C570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5" y="1988840"/>
            <a:ext cx="7042971" cy="371978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031C7A5-C9EA-47EA-80EC-913FDDD3CEA9}"/>
              </a:ext>
            </a:extLst>
          </p:cNvPr>
          <p:cNvSpPr txBox="1"/>
          <p:nvPr/>
        </p:nvSpPr>
        <p:spPr>
          <a:xfrm>
            <a:off x="2063552" y="1628800"/>
            <a:ext cx="2614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Struktur – Horizont Europa</a:t>
            </a:r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B508CE17-F1EF-4F10-BB9E-A5715865E90C}"/>
              </a:ext>
            </a:extLst>
          </p:cNvPr>
          <p:cNvSpPr/>
          <p:nvPr/>
        </p:nvSpPr>
        <p:spPr bwMode="auto">
          <a:xfrm>
            <a:off x="9480376" y="2852936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C6F9236-69E4-4602-AECC-2A41D1116051}"/>
              </a:ext>
            </a:extLst>
          </p:cNvPr>
          <p:cNvSpPr txBox="1"/>
          <p:nvPr/>
        </p:nvSpPr>
        <p:spPr>
          <a:xfrm>
            <a:off x="10200456" y="3429000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Budget: €10.1 </a:t>
            </a:r>
            <a:r>
              <a:rPr lang="de-DE" sz="1200" dirty="0" err="1"/>
              <a:t>billion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0565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662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Partner Search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412776"/>
            <a:ext cx="9001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6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662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Partner Search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6360" y="5755490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4802E78-BFA1-4CD6-8198-935348D2B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1504" y="1679859"/>
            <a:ext cx="9145016" cy="38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3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662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Partner Search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D5F4B2-30C2-4420-A9BB-243D8586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651" y="1723714"/>
            <a:ext cx="8415644" cy="44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70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662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Partner Search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85912" y="1484785"/>
            <a:ext cx="8620176" cy="451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340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662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Partner Search - Funding &amp; Tenders Portal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340768"/>
            <a:ext cx="8352928" cy="51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466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662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err="1">
                <a:solidFill>
                  <a:schemeClr val="bg1"/>
                </a:solidFill>
              </a:rPr>
              <a:t>Tipps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67409" y="1628800"/>
            <a:ext cx="94494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Newsletter der branchen-/technologiespezifischen Nationalen Kontaktstelle (NKS) </a:t>
            </a:r>
          </a:p>
          <a:p>
            <a:r>
              <a:rPr lang="de-DE" sz="1600" b="1" dirty="0"/>
              <a:t>abonnieren: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Informationen zu aktuellen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Veröffentlichung von Arbeitsprogrammen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Termine von Info Days und </a:t>
            </a:r>
            <a:r>
              <a:rPr lang="de-DE" sz="1600" dirty="0" err="1"/>
              <a:t>Brokerage</a:t>
            </a:r>
            <a:r>
              <a:rPr lang="de-DE" sz="1600" dirty="0"/>
              <a:t>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Ergebnisse der Calls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Termine von Veranstaltungen und Webinaren mit Beteiligung der 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Umfragen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endParaRPr lang="de-DE" sz="1600" dirty="0"/>
          </a:p>
          <a:p>
            <a:r>
              <a:rPr lang="de-DE" sz="1600" b="1" dirty="0"/>
              <a:t>Newsletter des EEN Sachsen abonnieren: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Neuigkeiten aus dem EU-Ökosystem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Veranstaltungshinweise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Partnergesuche und -angebote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24392" y="5877272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15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Grafik 6" descr="Daumen gedrück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61" y="2018239"/>
            <a:ext cx="5512737" cy="276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2927350" y="1709114"/>
            <a:ext cx="597693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endParaRPr lang="fr-FR" altLang="de-DE" sz="4400" b="1">
              <a:solidFill>
                <a:srgbClr val="005FA9"/>
              </a:solidFill>
            </a:endParaRPr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1956048" y="5181000"/>
            <a:ext cx="871195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DE" altLang="de-DE" sz="1800" dirty="0"/>
              <a:t>Ute Kedzierski</a:t>
            </a:r>
          </a:p>
          <a:p>
            <a:r>
              <a:rPr lang="de-DE" altLang="de-DE" sz="1800" dirty="0"/>
              <a:t>ZTS GmbH, </a:t>
            </a:r>
            <a:r>
              <a:rPr lang="de-DE" altLang="de-DE" sz="1800" dirty="0" err="1"/>
              <a:t>Glaubitz</a:t>
            </a:r>
            <a:endParaRPr lang="de-DE" altLang="de-DE" sz="1800" dirty="0"/>
          </a:p>
          <a:p>
            <a:r>
              <a:rPr lang="de-DE" altLang="de-DE" sz="1800" dirty="0"/>
              <a:t>Enterprise Europe Network</a:t>
            </a:r>
          </a:p>
          <a:p>
            <a:r>
              <a:rPr lang="de-DE" altLang="de-DE" sz="1800" dirty="0"/>
              <a:t>Tel.: + 49 35265 51111  |  E-Mail: </a:t>
            </a:r>
            <a:r>
              <a:rPr lang="de-DE" altLang="de-DE" sz="1800" dirty="0">
                <a:solidFill>
                  <a:srgbClr val="000000"/>
                </a:solidFill>
              </a:rPr>
              <a:t>kedzierski@zts.de  |  </a:t>
            </a:r>
            <a:r>
              <a:rPr lang="de-DE" altLang="de-DE" sz="1800" dirty="0"/>
              <a:t>URL: www.een-sachsen.eu</a:t>
            </a:r>
          </a:p>
        </p:txBody>
      </p:sp>
      <p:sp>
        <p:nvSpPr>
          <p:cNvPr id="47111" name="Textfeld 1"/>
          <p:cNvSpPr txBox="1">
            <a:spLocks noChangeArrowheads="1"/>
          </p:cNvSpPr>
          <p:nvPr/>
        </p:nvSpPr>
        <p:spPr bwMode="auto">
          <a:xfrm>
            <a:off x="3719736" y="1340769"/>
            <a:ext cx="41323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de-DE" altLang="de-DE" sz="3200" b="1" dirty="0">
                <a:solidFill>
                  <a:srgbClr val="006491"/>
                </a:solidFill>
                <a:latin typeface="+mj-lt"/>
                <a:ea typeface="+mj-ea"/>
                <a:cs typeface="+mj-cs"/>
              </a:rPr>
              <a:t>Viel</a:t>
            </a:r>
            <a:r>
              <a:rPr lang="de-DE" altLang="de-DE" sz="3600" dirty="0"/>
              <a:t> </a:t>
            </a:r>
            <a:r>
              <a:rPr lang="de-DE" altLang="de-DE" sz="3200" b="1" dirty="0">
                <a:solidFill>
                  <a:srgbClr val="006491"/>
                </a:solidFill>
                <a:latin typeface="+mj-lt"/>
                <a:ea typeface="+mj-ea"/>
                <a:cs typeface="+mj-cs"/>
              </a:rPr>
              <a:t>Erfolg!</a:t>
            </a:r>
          </a:p>
        </p:txBody>
      </p:sp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1" y="5181000"/>
            <a:ext cx="166211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2121" y="5070070"/>
            <a:ext cx="2572603" cy="94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7042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err="1">
                <a:solidFill>
                  <a:schemeClr val="bg1"/>
                </a:solidFill>
              </a:rPr>
              <a:t>Europäischer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Innovationsrat</a:t>
            </a:r>
            <a:r>
              <a:rPr lang="en-GB" altLang="en-US" sz="2400" b="1" dirty="0">
                <a:solidFill>
                  <a:schemeClr val="bg1"/>
                </a:solidFill>
              </a:rPr>
              <a:t> (EIC) – </a:t>
            </a:r>
            <a:r>
              <a:rPr lang="en-GB" altLang="en-US" sz="2400" b="1" dirty="0" err="1">
                <a:solidFill>
                  <a:schemeClr val="bg1"/>
                </a:solidFill>
              </a:rPr>
              <a:t>Warum</a:t>
            </a:r>
            <a:r>
              <a:rPr lang="en-GB" altLang="en-US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60573" y="5805264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37A4925-C94B-49E7-B087-AC0B4C570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1504" y="1688489"/>
            <a:ext cx="7909399" cy="383111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8E381B-4672-4DCA-9237-01B2D2115F44}"/>
              </a:ext>
            </a:extLst>
          </p:cNvPr>
          <p:cNvSpPr txBox="1"/>
          <p:nvPr/>
        </p:nvSpPr>
        <p:spPr>
          <a:xfrm>
            <a:off x="9696400" y="5445224"/>
            <a:ext cx="683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 EIC</a:t>
            </a:r>
          </a:p>
        </p:txBody>
      </p:sp>
    </p:spTree>
    <p:extLst>
      <p:ext uri="{BB962C8B-B14F-4D97-AF65-F5344CB8AC3E}">
        <p14:creationId xmlns:p14="http://schemas.microsoft.com/office/powerpoint/2010/main" val="117418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7042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err="1">
                <a:solidFill>
                  <a:schemeClr val="bg1"/>
                </a:solidFill>
              </a:rPr>
              <a:t>Europäischer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Innovationsrat</a:t>
            </a:r>
            <a:r>
              <a:rPr lang="en-GB" altLang="en-US" sz="2400" b="1" dirty="0">
                <a:solidFill>
                  <a:schemeClr val="bg1"/>
                </a:solidFill>
              </a:rPr>
              <a:t> (EIC) – Was?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60573" y="5805264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37A4925-C94B-49E7-B087-AC0B4C570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497" y="1688489"/>
            <a:ext cx="8195100" cy="3762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8E381B-4672-4DCA-9237-01B2D2115F44}"/>
              </a:ext>
            </a:extLst>
          </p:cNvPr>
          <p:cNvSpPr txBox="1"/>
          <p:nvPr/>
        </p:nvSpPr>
        <p:spPr>
          <a:xfrm>
            <a:off x="9696400" y="5445224"/>
            <a:ext cx="683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 EIC</a:t>
            </a:r>
          </a:p>
        </p:txBody>
      </p:sp>
    </p:spTree>
    <p:extLst>
      <p:ext uri="{BB962C8B-B14F-4D97-AF65-F5344CB8AC3E}">
        <p14:creationId xmlns:p14="http://schemas.microsoft.com/office/powerpoint/2010/main" val="291041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7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err="1">
                <a:solidFill>
                  <a:schemeClr val="bg1"/>
                </a:solidFill>
              </a:rPr>
              <a:t>Europäischer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Innovationsrat</a:t>
            </a:r>
            <a:r>
              <a:rPr lang="en-GB" altLang="en-US" sz="2400" b="1" dirty="0">
                <a:solidFill>
                  <a:schemeClr val="bg1"/>
                </a:solidFill>
              </a:rPr>
              <a:t> (EIC) – </a:t>
            </a:r>
            <a:r>
              <a:rPr lang="en-GB" altLang="en-US" sz="2400" b="1" dirty="0" err="1">
                <a:solidFill>
                  <a:schemeClr val="bg1"/>
                </a:solidFill>
              </a:rPr>
              <a:t>Instrumente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6400" y="5872066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37A4925-C94B-49E7-B087-AC0B4C570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388" y="1421425"/>
            <a:ext cx="8657076" cy="40295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8E381B-4672-4DCA-9237-01B2D2115F44}"/>
              </a:ext>
            </a:extLst>
          </p:cNvPr>
          <p:cNvSpPr txBox="1"/>
          <p:nvPr/>
        </p:nvSpPr>
        <p:spPr>
          <a:xfrm>
            <a:off x="9696400" y="5445224"/>
            <a:ext cx="683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 EIC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B417C2E-8E70-4476-8B2F-B6BFC95B141C}"/>
              </a:ext>
            </a:extLst>
          </p:cNvPr>
          <p:cNvSpPr txBox="1"/>
          <p:nvPr/>
        </p:nvSpPr>
        <p:spPr>
          <a:xfrm>
            <a:off x="1199456" y="5660668"/>
            <a:ext cx="3956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Open Funding oder Strategic </a:t>
            </a:r>
            <a:r>
              <a:rPr lang="de-DE" sz="1600" dirty="0" err="1"/>
              <a:t>Challenges</a:t>
            </a:r>
            <a:r>
              <a:rPr lang="de-D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16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7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err="1">
                <a:solidFill>
                  <a:schemeClr val="bg1"/>
                </a:solidFill>
              </a:rPr>
              <a:t>Europäischer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Innovationsrat</a:t>
            </a:r>
            <a:r>
              <a:rPr lang="en-GB" altLang="en-US" sz="2400" b="1" dirty="0">
                <a:solidFill>
                  <a:schemeClr val="bg1"/>
                </a:solidFill>
              </a:rPr>
              <a:t> (EIC) – </a:t>
            </a:r>
            <a:r>
              <a:rPr lang="en-GB" altLang="en-US" sz="2400" b="1" dirty="0" err="1">
                <a:solidFill>
                  <a:schemeClr val="bg1"/>
                </a:solidFill>
              </a:rPr>
              <a:t>Instrumente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04965" y="5880167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44EA86D-E546-49C8-81B4-778DD5D8DAF2}"/>
              </a:ext>
            </a:extLst>
          </p:cNvPr>
          <p:cNvSpPr txBox="1"/>
          <p:nvPr/>
        </p:nvSpPr>
        <p:spPr>
          <a:xfrm>
            <a:off x="767408" y="1556792"/>
            <a:ext cx="8637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5FC3"/>
                </a:solidFill>
              </a:rPr>
              <a:t>EIC Pathfinder</a:t>
            </a:r>
          </a:p>
          <a:p>
            <a:endParaRPr lang="de-DE" sz="1600" dirty="0">
              <a:solidFill>
                <a:srgbClr val="005FC3"/>
              </a:solidFill>
            </a:endParaRPr>
          </a:p>
          <a:p>
            <a:r>
              <a:rPr lang="de-DE" sz="1600" dirty="0">
                <a:solidFill>
                  <a:srgbClr val="005FC3"/>
                </a:solidFill>
              </a:rPr>
              <a:t>	TRL 1-4; fundamentale Durchbrüche, interdisziplinär, Ergebnis: „Proof </a:t>
            </a:r>
            <a:r>
              <a:rPr lang="de-DE" sz="1600" dirty="0" err="1">
                <a:solidFill>
                  <a:srgbClr val="005FC3"/>
                </a:solidFill>
              </a:rPr>
              <a:t>of</a:t>
            </a:r>
            <a:r>
              <a:rPr lang="de-DE" sz="1600" dirty="0">
                <a:solidFill>
                  <a:srgbClr val="005FC3"/>
                </a:solidFill>
              </a:rPr>
              <a:t> </a:t>
            </a:r>
            <a:r>
              <a:rPr lang="de-DE" sz="1600" dirty="0" err="1">
                <a:solidFill>
                  <a:srgbClr val="005FC3"/>
                </a:solidFill>
              </a:rPr>
              <a:t>Principle</a:t>
            </a:r>
            <a:r>
              <a:rPr lang="de-DE" sz="1600" dirty="0">
                <a:solidFill>
                  <a:srgbClr val="005FC3"/>
                </a:solidFill>
              </a:rPr>
              <a:t>“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BE13914-EE8F-4D4D-B15A-D96AAFFFEFA9}"/>
              </a:ext>
            </a:extLst>
          </p:cNvPr>
          <p:cNvSpPr txBox="1"/>
          <p:nvPr/>
        </p:nvSpPr>
        <p:spPr>
          <a:xfrm>
            <a:off x="983432" y="2593935"/>
            <a:ext cx="1093761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EIC Pathfinder Open</a:t>
            </a:r>
          </a:p>
          <a:p>
            <a:endParaRPr lang="de-DE" sz="1600" dirty="0"/>
          </a:p>
          <a:p>
            <a:r>
              <a:rPr lang="de-DE" sz="1600" dirty="0"/>
              <a:t>						Stichtag für 2021 am 19. Mai</a:t>
            </a:r>
          </a:p>
          <a:p>
            <a:endParaRPr lang="de-DE" sz="1600" dirty="0"/>
          </a:p>
          <a:p>
            <a:r>
              <a:rPr lang="de-DE" sz="1600" dirty="0"/>
              <a:t>EIC Pathfinder </a:t>
            </a:r>
            <a:r>
              <a:rPr lang="de-DE" sz="1600" dirty="0" err="1"/>
              <a:t>Challenges</a:t>
            </a:r>
            <a:endParaRPr lang="de-DE" sz="1600" dirty="0"/>
          </a:p>
          <a:p>
            <a:endParaRPr lang="de-DE" sz="1600" dirty="0"/>
          </a:p>
          <a:p>
            <a:pPr lvl="3">
              <a:buFont typeface="+mj-lt"/>
              <a:buAutoNum type="arabicPeriod"/>
            </a:pPr>
            <a:r>
              <a:rPr lang="en-US" sz="1400" dirty="0"/>
              <a:t>Awareness inside</a:t>
            </a:r>
          </a:p>
          <a:p>
            <a:pPr lvl="3">
              <a:buFont typeface="+mj-lt"/>
              <a:buAutoNum type="arabicPeriod"/>
            </a:pPr>
            <a:r>
              <a:rPr lang="en-US" sz="1400" dirty="0"/>
              <a:t>Tools to measure &amp; stimulate activity in brain tissue</a:t>
            </a:r>
          </a:p>
          <a:p>
            <a:pPr lvl="3">
              <a:buFont typeface="+mj-lt"/>
              <a:buAutoNum type="arabicPeriod"/>
            </a:pPr>
            <a:r>
              <a:rPr lang="en-US" sz="1400" dirty="0"/>
              <a:t>Emerging Technologies in Cell &amp; Gene Therapy</a:t>
            </a:r>
          </a:p>
          <a:p>
            <a:pPr lvl="3">
              <a:buFont typeface="+mj-lt"/>
              <a:buAutoNum type="arabicPeriod"/>
            </a:pPr>
            <a:r>
              <a:rPr lang="en-US" sz="1400" dirty="0"/>
              <a:t>Novel routes to green hydrogen production</a:t>
            </a:r>
          </a:p>
          <a:p>
            <a:pPr lvl="3">
              <a:buFont typeface="+mj-lt"/>
              <a:buAutoNum type="arabicPeriod"/>
            </a:pPr>
            <a:r>
              <a:rPr lang="en-US" sz="1400" dirty="0"/>
              <a:t>Engineered living materials</a:t>
            </a:r>
          </a:p>
          <a:p>
            <a:endParaRPr lang="de-DE" sz="1600" dirty="0"/>
          </a:p>
          <a:p>
            <a:r>
              <a:rPr lang="de-DE" sz="1600" dirty="0"/>
              <a:t>						Plan: Call am 15. Juni, Stichtag am 27. Oktober 2021 </a:t>
            </a:r>
          </a:p>
        </p:txBody>
      </p:sp>
    </p:spTree>
    <p:extLst>
      <p:ext uri="{BB962C8B-B14F-4D97-AF65-F5344CB8AC3E}">
        <p14:creationId xmlns:p14="http://schemas.microsoft.com/office/powerpoint/2010/main" val="259517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7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err="1">
                <a:solidFill>
                  <a:schemeClr val="bg1"/>
                </a:solidFill>
              </a:rPr>
              <a:t>Europäischer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Innovationsrat</a:t>
            </a:r>
            <a:r>
              <a:rPr lang="en-GB" altLang="en-US" sz="2400" b="1" dirty="0">
                <a:solidFill>
                  <a:schemeClr val="bg1"/>
                </a:solidFill>
              </a:rPr>
              <a:t> (EIC) – </a:t>
            </a:r>
            <a:r>
              <a:rPr lang="en-GB" altLang="en-US" sz="2400" b="1" dirty="0" err="1">
                <a:solidFill>
                  <a:schemeClr val="bg1"/>
                </a:solidFill>
              </a:rPr>
              <a:t>Instrumente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04965" y="5880167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44EA86D-E546-49C8-81B4-778DD5D8DAF2}"/>
              </a:ext>
            </a:extLst>
          </p:cNvPr>
          <p:cNvSpPr txBox="1"/>
          <p:nvPr/>
        </p:nvSpPr>
        <p:spPr>
          <a:xfrm>
            <a:off x="767408" y="1556792"/>
            <a:ext cx="9568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5FC3"/>
                </a:solidFill>
              </a:rPr>
              <a:t>EIC Transition</a:t>
            </a:r>
          </a:p>
          <a:p>
            <a:endParaRPr lang="de-DE" sz="1600" dirty="0">
              <a:solidFill>
                <a:srgbClr val="005FC3"/>
              </a:solidFill>
            </a:endParaRPr>
          </a:p>
          <a:p>
            <a:r>
              <a:rPr lang="de-DE" sz="1600" dirty="0">
                <a:solidFill>
                  <a:srgbClr val="005FC3"/>
                </a:solidFill>
              </a:rPr>
              <a:t>	TRL zw. Pathfinder und </a:t>
            </a:r>
            <a:r>
              <a:rPr lang="de-DE" sz="1600" dirty="0" err="1">
                <a:solidFill>
                  <a:srgbClr val="005FC3"/>
                </a:solidFill>
              </a:rPr>
              <a:t>Accelerator</a:t>
            </a:r>
            <a:r>
              <a:rPr lang="de-DE" sz="1600" dirty="0">
                <a:solidFill>
                  <a:srgbClr val="005FC3"/>
                </a:solidFill>
              </a:rPr>
              <a:t>, Transition </a:t>
            </a:r>
            <a:r>
              <a:rPr lang="de-DE" sz="1600" dirty="0" err="1">
                <a:solidFill>
                  <a:srgbClr val="005FC3"/>
                </a:solidFill>
              </a:rPr>
              <a:t>to</a:t>
            </a:r>
            <a:r>
              <a:rPr lang="de-DE" sz="1600" dirty="0">
                <a:solidFill>
                  <a:srgbClr val="005FC3"/>
                </a:solidFill>
              </a:rPr>
              <a:t> Technology, Market oder Entrepreneurship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BE13914-EE8F-4D4D-B15A-D96AAFFFEFA9}"/>
              </a:ext>
            </a:extLst>
          </p:cNvPr>
          <p:cNvSpPr txBox="1"/>
          <p:nvPr/>
        </p:nvSpPr>
        <p:spPr>
          <a:xfrm>
            <a:off x="983432" y="2593935"/>
            <a:ext cx="107912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EIC Transition Open</a:t>
            </a:r>
          </a:p>
          <a:p>
            <a:endParaRPr lang="de-DE" sz="1600" dirty="0"/>
          </a:p>
          <a:p>
            <a:r>
              <a:rPr lang="de-DE" sz="1600" dirty="0"/>
              <a:t>						</a:t>
            </a:r>
          </a:p>
          <a:p>
            <a:r>
              <a:rPr lang="de-DE" sz="1600" dirty="0"/>
              <a:t>EIC Transition </a:t>
            </a:r>
            <a:r>
              <a:rPr lang="de-DE" sz="1600" dirty="0" err="1"/>
              <a:t>Challenges</a:t>
            </a:r>
            <a:r>
              <a:rPr lang="de-DE" sz="1600" dirty="0"/>
              <a:t> 2021</a:t>
            </a:r>
          </a:p>
          <a:p>
            <a:endParaRPr lang="de-D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0" u="none" strike="noStrike" baseline="0" dirty="0">
                <a:solidFill>
                  <a:srgbClr val="2C2C2C"/>
                </a:solidFill>
                <a:latin typeface="+mn-lt"/>
              </a:rPr>
              <a:t>Energy harvesting and storage technologies</a:t>
            </a:r>
            <a:endParaRPr lang="de-DE" sz="16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0" u="none" strike="noStrike" baseline="0" dirty="0">
                <a:solidFill>
                  <a:srgbClr val="2C2C2C"/>
                </a:solidFill>
                <a:latin typeface="+mn-lt"/>
              </a:rPr>
              <a:t>Medical Technology and Devices: from Lab to Patient</a:t>
            </a:r>
            <a:r>
              <a:rPr lang="de-DE" sz="1600" dirty="0"/>
              <a:t>		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lvl="8"/>
            <a:r>
              <a:rPr lang="de-DE" sz="1600" dirty="0"/>
              <a:t>		 Stichtag geplant für 22.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247343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7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err="1">
                <a:solidFill>
                  <a:schemeClr val="bg1"/>
                </a:solidFill>
              </a:rPr>
              <a:t>Europäischer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Innovationsrat</a:t>
            </a:r>
            <a:r>
              <a:rPr lang="en-GB" altLang="en-US" sz="2400" b="1" dirty="0">
                <a:solidFill>
                  <a:schemeClr val="bg1"/>
                </a:solidFill>
              </a:rPr>
              <a:t> (EIC) – </a:t>
            </a:r>
            <a:r>
              <a:rPr lang="en-GB" altLang="en-US" sz="2400" b="1" dirty="0" err="1">
                <a:solidFill>
                  <a:schemeClr val="bg1"/>
                </a:solidFill>
              </a:rPr>
              <a:t>Instrumente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04965" y="5880167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44EA86D-E546-49C8-81B4-778DD5D8DAF2}"/>
              </a:ext>
            </a:extLst>
          </p:cNvPr>
          <p:cNvSpPr txBox="1"/>
          <p:nvPr/>
        </p:nvSpPr>
        <p:spPr>
          <a:xfrm>
            <a:off x="767408" y="1556792"/>
            <a:ext cx="8904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5FC3"/>
                </a:solidFill>
              </a:rPr>
              <a:t>EIC </a:t>
            </a:r>
            <a:r>
              <a:rPr lang="de-DE" sz="1600" dirty="0" err="1">
                <a:solidFill>
                  <a:srgbClr val="005FC3"/>
                </a:solidFill>
              </a:rPr>
              <a:t>Accelerator</a:t>
            </a:r>
            <a:endParaRPr lang="de-DE" sz="1600" dirty="0">
              <a:solidFill>
                <a:srgbClr val="005FC3"/>
              </a:solidFill>
            </a:endParaRPr>
          </a:p>
          <a:p>
            <a:endParaRPr lang="de-DE" sz="1600" dirty="0">
              <a:solidFill>
                <a:srgbClr val="005FC3"/>
              </a:solidFill>
            </a:endParaRPr>
          </a:p>
          <a:p>
            <a:r>
              <a:rPr lang="de-DE" sz="1600" dirty="0">
                <a:solidFill>
                  <a:srgbClr val="005FC3"/>
                </a:solidFill>
              </a:rPr>
              <a:t>	ab TRL 5 oder 6; Finanzhilfen und Mischfinanzierungen, Kurzantrag jederzeit möglich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BE13914-EE8F-4D4D-B15A-D96AAFFFEFA9}"/>
              </a:ext>
            </a:extLst>
          </p:cNvPr>
          <p:cNvSpPr txBox="1"/>
          <p:nvPr/>
        </p:nvSpPr>
        <p:spPr>
          <a:xfrm>
            <a:off x="983432" y="2593935"/>
            <a:ext cx="107912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EIC </a:t>
            </a:r>
            <a:r>
              <a:rPr lang="de-DE" sz="1600" dirty="0" err="1"/>
              <a:t>Accelerator</a:t>
            </a:r>
            <a:r>
              <a:rPr lang="de-DE" sz="1600" dirty="0"/>
              <a:t> Open</a:t>
            </a:r>
          </a:p>
          <a:p>
            <a:endParaRPr lang="de-DE" sz="1600" dirty="0"/>
          </a:p>
          <a:p>
            <a:r>
              <a:rPr lang="de-DE" sz="1600" dirty="0"/>
              <a:t>						Stichtage für Vollantrag: 16. Juni und 6. Oktober 2021</a:t>
            </a:r>
          </a:p>
          <a:p>
            <a:endParaRPr lang="de-DE" sz="1600" dirty="0"/>
          </a:p>
          <a:p>
            <a:r>
              <a:rPr lang="de-DE" sz="1600" dirty="0"/>
              <a:t>EIC </a:t>
            </a:r>
            <a:r>
              <a:rPr lang="de-DE" sz="1600" dirty="0" err="1"/>
              <a:t>Accelerator</a:t>
            </a:r>
            <a:r>
              <a:rPr lang="de-DE" sz="1600" dirty="0"/>
              <a:t> </a:t>
            </a:r>
            <a:r>
              <a:rPr lang="de-DE" sz="1600" dirty="0" err="1"/>
              <a:t>Challenges</a:t>
            </a:r>
            <a:r>
              <a:rPr lang="de-DE" sz="1600" dirty="0"/>
              <a:t> 2021</a:t>
            </a:r>
          </a:p>
          <a:p>
            <a:endParaRPr lang="de-D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Strategic Digital and Health Technologies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Green Deal </a:t>
            </a:r>
            <a:r>
              <a:rPr lang="de-DE" sz="1600" dirty="0" err="1"/>
              <a:t>Innovations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Economic</a:t>
            </a:r>
            <a:r>
              <a:rPr lang="de-DE" sz="1600" dirty="0"/>
              <a:t> Recovery		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lvl="8"/>
            <a:r>
              <a:rPr lang="de-DE" sz="1600" dirty="0"/>
              <a:t>		 Stichtage für Vollantrag: 16. Juni und 6. Oktober 2021</a:t>
            </a:r>
          </a:p>
        </p:txBody>
      </p:sp>
    </p:spTree>
    <p:extLst>
      <p:ext uri="{BB962C8B-B14F-4D97-AF65-F5344CB8AC3E}">
        <p14:creationId xmlns:p14="http://schemas.microsoft.com/office/powerpoint/2010/main" val="234712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2279650" y="544514"/>
            <a:ext cx="7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err="1">
                <a:solidFill>
                  <a:schemeClr val="bg1"/>
                </a:solidFill>
              </a:rPr>
              <a:t>Europäischer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Innovationsrat</a:t>
            </a:r>
            <a:r>
              <a:rPr lang="en-GB" altLang="en-US" sz="2400" b="1" dirty="0">
                <a:solidFill>
                  <a:schemeClr val="bg1"/>
                </a:solidFill>
              </a:rPr>
              <a:t> (EIC) – </a:t>
            </a:r>
            <a:r>
              <a:rPr lang="en-GB" altLang="en-US" sz="2400" b="1" dirty="0" err="1">
                <a:solidFill>
                  <a:schemeClr val="bg1"/>
                </a:solidFill>
              </a:rPr>
              <a:t>Instrumente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29379" y="5805265"/>
            <a:ext cx="2369709" cy="8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44EA86D-E546-49C8-81B4-778DD5D8DAF2}"/>
              </a:ext>
            </a:extLst>
          </p:cNvPr>
          <p:cNvSpPr txBox="1"/>
          <p:nvPr/>
        </p:nvSpPr>
        <p:spPr>
          <a:xfrm>
            <a:off x="767408" y="1556792"/>
            <a:ext cx="1736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5FC3"/>
                </a:solidFill>
              </a:rPr>
              <a:t>EIC - </a:t>
            </a:r>
            <a:r>
              <a:rPr lang="de-DE" sz="1600" dirty="0" err="1">
                <a:solidFill>
                  <a:srgbClr val="005FC3"/>
                </a:solidFill>
              </a:rPr>
              <a:t>Accelerator</a:t>
            </a:r>
            <a:endParaRPr lang="de-DE" sz="1600" dirty="0">
              <a:solidFill>
                <a:srgbClr val="005FC3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6B94F9-30E1-4B21-9818-2F18144E4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327394"/>
            <a:ext cx="9255616" cy="311146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D90A65F-69F8-4DCC-8DCE-D427F2D1B317}"/>
              </a:ext>
            </a:extLst>
          </p:cNvPr>
          <p:cNvSpPr txBox="1"/>
          <p:nvPr/>
        </p:nvSpPr>
        <p:spPr>
          <a:xfrm>
            <a:off x="839416" y="1988840"/>
            <a:ext cx="1208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Zielgruppe: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77ABC34-0024-40B7-AB0E-5347BD4CC10C}"/>
              </a:ext>
            </a:extLst>
          </p:cNvPr>
          <p:cNvSpPr txBox="1"/>
          <p:nvPr/>
        </p:nvSpPr>
        <p:spPr>
          <a:xfrm>
            <a:off x="10488488" y="5589240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Quelle: EIC</a:t>
            </a:r>
          </a:p>
        </p:txBody>
      </p:sp>
    </p:spTree>
    <p:extLst>
      <p:ext uri="{BB962C8B-B14F-4D97-AF65-F5344CB8AC3E}">
        <p14:creationId xmlns:p14="http://schemas.microsoft.com/office/powerpoint/2010/main" val="31670320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4B4E6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4B4E6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Breitbild</PresentationFormat>
  <Paragraphs>147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26</vt:i4>
      </vt:variant>
    </vt:vector>
  </HeadingPairs>
  <TitlesOfParts>
    <vt:vector size="42" baseType="lpstr">
      <vt:lpstr>Arial</vt:lpstr>
      <vt:lpstr>Blogger Sans</vt:lpstr>
      <vt:lpstr>Courier New</vt:lpstr>
      <vt:lpstr>Myriad Pro</vt:lpstr>
      <vt:lpstr>Myriad Pro Light</vt:lpstr>
      <vt:lpstr>MyriadPro-Regular</vt:lpstr>
      <vt:lpstr>Times</vt:lpstr>
      <vt:lpstr>Wingdings</vt:lpstr>
      <vt:lpstr>Custom Design</vt:lpstr>
      <vt:lpstr>1_Custom Design</vt:lpstr>
      <vt:lpstr>2_Custom Design</vt:lpstr>
      <vt:lpstr>1_Nouvelle présentation</vt:lpstr>
      <vt:lpstr>3_Custom Design</vt:lpstr>
      <vt:lpstr>4_Custom Design</vt:lpstr>
      <vt:lpstr>Nouvelle présentation</vt:lpstr>
      <vt:lpstr>5_Custom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Enterprise Europe Network: größtes Netzwerk weltweit zur Unterstützung von KMU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Tipik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Goossens</dc:creator>
  <cp:lastModifiedBy>Ute Kedzierski</cp:lastModifiedBy>
  <cp:revision>432</cp:revision>
  <cp:lastPrinted>2014-09-03T11:58:39Z</cp:lastPrinted>
  <dcterms:created xsi:type="dcterms:W3CDTF">2008-05-28T14:43:30Z</dcterms:created>
  <dcterms:modified xsi:type="dcterms:W3CDTF">2021-05-14T08:54:31Z</dcterms:modified>
</cp:coreProperties>
</file>