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4"/>
  </p:sldMasterIdLst>
  <p:notesMasterIdLst>
    <p:notesMasterId r:id="rId30"/>
  </p:notesMasterIdLst>
  <p:handoutMasterIdLst>
    <p:handoutMasterId r:id="rId31"/>
  </p:handoutMasterIdLst>
  <p:sldIdLst>
    <p:sldId id="509" r:id="rId5"/>
    <p:sldId id="1486" r:id="rId6"/>
    <p:sldId id="1485" r:id="rId7"/>
    <p:sldId id="1481" r:id="rId8"/>
    <p:sldId id="724" r:id="rId9"/>
    <p:sldId id="1487" r:id="rId10"/>
    <p:sldId id="1446" r:id="rId11"/>
    <p:sldId id="1447" r:id="rId12"/>
    <p:sldId id="1502" r:id="rId13"/>
    <p:sldId id="1424" r:id="rId14"/>
    <p:sldId id="1503" r:id="rId15"/>
    <p:sldId id="1452" r:id="rId16"/>
    <p:sldId id="1508" r:id="rId17"/>
    <p:sldId id="1450" r:id="rId18"/>
    <p:sldId id="1490" r:id="rId19"/>
    <p:sldId id="1489" r:id="rId20"/>
    <p:sldId id="1491" r:id="rId21"/>
    <p:sldId id="1492" r:id="rId22"/>
    <p:sldId id="1495" r:id="rId23"/>
    <p:sldId id="1496" r:id="rId24"/>
    <p:sldId id="1497" r:id="rId25"/>
    <p:sldId id="1493" r:id="rId26"/>
    <p:sldId id="1499" r:id="rId27"/>
    <p:sldId id="1500" r:id="rId28"/>
    <p:sldId id="1501" r:id="rId29"/>
  </p:sldIdLst>
  <p:sldSz cx="12192000" cy="6858000"/>
  <p:notesSz cx="6858000" cy="9144000"/>
  <p:custDataLst>
    <p:tags r:id="rId3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B90CBBE-DB6F-415B-A819-1414AF2ED3EA}">
          <p14:sldIdLst>
            <p14:sldId id="509"/>
            <p14:sldId id="1486"/>
            <p14:sldId id="1485"/>
            <p14:sldId id="1481"/>
            <p14:sldId id="724"/>
            <p14:sldId id="1487"/>
            <p14:sldId id="1446"/>
            <p14:sldId id="1447"/>
            <p14:sldId id="1502"/>
            <p14:sldId id="1424"/>
            <p14:sldId id="1503"/>
            <p14:sldId id="1452"/>
            <p14:sldId id="1508"/>
            <p14:sldId id="1450"/>
            <p14:sldId id="1490"/>
            <p14:sldId id="1489"/>
            <p14:sldId id="1491"/>
            <p14:sldId id="1492"/>
            <p14:sldId id="1495"/>
            <p14:sldId id="1496"/>
            <p14:sldId id="1497"/>
            <p14:sldId id="1493"/>
            <p14:sldId id="1499"/>
            <p14:sldId id="1500"/>
            <p14:sldId id="1501"/>
          </p14:sldIdLst>
        </p14:section>
      </p14:sectionLst>
    </p:ext>
    <p:ext uri="{EFAFB233-063F-42B5-8137-9DF3F51BA10A}">
      <p15:sldGuideLst xmlns:p15="http://schemas.microsoft.com/office/powerpoint/2012/main">
        <p15:guide id="2" pos="59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" initials="P" lastIdx="38" clrIdx="0"/>
  <p:cmAuthor id="2" name="Patrick Graichen" initials="PG" lastIdx="27" clrIdx="1"/>
  <p:cmAuthor id="3" name="Mara Marthe Kleiner" initials="MM" lastIdx="1" clrIdx="2">
    <p:extLst>
      <p:ext uri="{19B8F6BF-5375-455C-9EA6-DF929625EA0E}">
        <p15:presenceInfo xmlns:p15="http://schemas.microsoft.com/office/powerpoint/2012/main" userId="Mara Marthe Kleiner" providerId="None"/>
      </p:ext>
    </p:extLst>
  </p:cmAuthor>
  <p:cmAuthor id="4" name="Christian" initials="C" lastIdx="9" clrIdx="3">
    <p:extLst>
      <p:ext uri="{19B8F6BF-5375-455C-9EA6-DF929625EA0E}">
        <p15:presenceInfo xmlns:p15="http://schemas.microsoft.com/office/powerpoint/2012/main" userId="Christian" providerId="None"/>
      </p:ext>
    </p:extLst>
  </p:cmAuthor>
  <p:cmAuthor id="5" name="Philipp Litz" initials="PL" lastIdx="5" clrIdx="4">
    <p:extLst>
      <p:ext uri="{19B8F6BF-5375-455C-9EA6-DF929625EA0E}">
        <p15:presenceInfo xmlns:p15="http://schemas.microsoft.com/office/powerpoint/2012/main" userId="e065e634fc98804b" providerId="Windows Live"/>
      </p:ext>
    </p:extLst>
  </p:cmAuthor>
  <p:cmAuthor id="6" name="312@agora-energiewende.de" initials="3" lastIdx="1" clrIdx="5">
    <p:extLst>
      <p:ext uri="{19B8F6BF-5375-455C-9EA6-DF929625EA0E}">
        <p15:presenceInfo xmlns:p15="http://schemas.microsoft.com/office/powerpoint/2012/main" userId="312@agora-energiewende.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7F7F7F"/>
    <a:srgbClr val="E3E4EA"/>
    <a:srgbClr val="006099"/>
    <a:srgbClr val="F0F1F4"/>
    <a:srgbClr val="F6F6F8"/>
    <a:srgbClr val="88BB3C"/>
    <a:srgbClr val="1F82C0"/>
    <a:srgbClr val="FFD744"/>
    <a:srgbClr val="46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6713" autoAdjust="0"/>
  </p:normalViewPr>
  <p:slideViewPr>
    <p:cSldViewPr snapToGrid="0">
      <p:cViewPr varScale="1">
        <p:scale>
          <a:sx n="59" d="100"/>
          <a:sy n="59" d="100"/>
        </p:scale>
        <p:origin x="932" y="60"/>
      </p:cViewPr>
      <p:guideLst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-23448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906605342368"/>
          <c:y val="5.7665537677132499E-2"/>
          <c:w val="0.56937506075629396"/>
          <c:h val="0.93199892911386195"/>
        </c:manualLayout>
      </c:layout>
      <c:doughnut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ysClr val="window" lastClr="FFFFFF"/>
            </a:solidFill>
            <a:ln w="3175">
              <a:noFill/>
            </a:ln>
          </c:spPr>
          <c:explosion val="3"/>
          <c:dPt>
            <c:idx val="0"/>
            <c:bubble3D val="0"/>
            <c:spPr>
              <a:solidFill>
                <a:srgbClr val="983C8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2D-4CF6-BCF8-6BD75184A67E}"/>
              </c:ext>
            </c:extLst>
          </c:dPt>
          <c:dPt>
            <c:idx val="1"/>
            <c:bubble3D val="0"/>
            <c:spPr>
              <a:solidFill>
                <a:srgbClr val="D0509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2D-4CF6-BCF8-6BD75184A67E}"/>
              </c:ext>
            </c:extLst>
          </c:dPt>
          <c:dPt>
            <c:idx val="2"/>
            <c:bubble3D val="0"/>
            <c:spPr>
              <a:solidFill>
                <a:sysClr val="window" lastClr="FFFFF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2D-4CF6-BCF8-6BD75184A67E}"/>
              </c:ext>
            </c:extLst>
          </c:dPt>
          <c:dPt>
            <c:idx val="3"/>
            <c:bubble3D val="0"/>
            <c:spPr>
              <a:solidFill>
                <a:sysClr val="window" lastClr="FFFFF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82D-4CF6-BCF8-6BD75184A67E}"/>
              </c:ext>
            </c:extLst>
          </c:dPt>
          <c:dPt>
            <c:idx val="4"/>
            <c:bubble3D val="0"/>
            <c:spPr>
              <a:solidFill>
                <a:srgbClr val="5AB7E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82D-4CF6-BCF8-6BD75184A67E}"/>
              </c:ext>
            </c:extLst>
          </c:dPt>
          <c:dPt>
            <c:idx val="5"/>
            <c:bubble3D val="0"/>
            <c:spPr>
              <a:solidFill>
                <a:srgbClr val="53AEDD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82D-4CF6-BCF8-6BD75184A67E}"/>
              </c:ext>
            </c:extLst>
          </c:dPt>
          <c:dPt>
            <c:idx val="6"/>
            <c:bubble3D val="0"/>
            <c:spPr>
              <a:solidFill>
                <a:srgbClr val="5499D0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82D-4CF6-BCF8-6BD75184A67E}"/>
              </c:ext>
            </c:extLst>
          </c:dPt>
          <c:dPt>
            <c:idx val="7"/>
            <c:bubble3D val="0"/>
            <c:spPr>
              <a:solidFill>
                <a:srgbClr val="538FC6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82D-4CF6-BCF8-6BD75184A67E}"/>
              </c:ext>
            </c:extLst>
          </c:dPt>
          <c:dPt>
            <c:idx val="8"/>
            <c:bubble3D val="0"/>
            <c:spPr>
              <a:solidFill>
                <a:srgbClr val="5386BF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82D-4CF6-BCF8-6BD75184A67E}"/>
              </c:ext>
            </c:extLst>
          </c:dPt>
          <c:dPt>
            <c:idx val="9"/>
            <c:bubble3D val="0"/>
            <c:spPr>
              <a:solidFill>
                <a:srgbClr val="5C68A9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82D-4CF6-BCF8-6BD75184A67E}"/>
              </c:ext>
            </c:extLst>
          </c:dPt>
          <c:dPt>
            <c:idx val="10"/>
            <c:bubble3D val="0"/>
            <c:spPr>
              <a:solidFill>
                <a:srgbClr val="5F5BA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82D-4CF6-BCF8-6BD75184A67E}"/>
              </c:ext>
            </c:extLst>
          </c:dPt>
          <c:dPt>
            <c:idx val="11"/>
            <c:bubble3D val="0"/>
            <c:spPr>
              <a:solidFill>
                <a:srgbClr val="6E428C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82D-4CF6-BCF8-6BD75184A67E}"/>
              </c:ext>
            </c:extLst>
          </c:dPt>
          <c:dPt>
            <c:idx val="12"/>
            <c:bubble3D val="0"/>
            <c:spPr>
              <a:solidFill>
                <a:srgbClr val="7B3E8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82D-4CF6-BCF8-6BD75184A67E}"/>
              </c:ext>
            </c:extLst>
          </c:dPt>
          <c:dPt>
            <c:idx val="13"/>
            <c:bubble3D val="0"/>
            <c:spPr>
              <a:solidFill>
                <a:srgbClr val="8D3B87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82D-4CF6-BCF8-6BD75184A67E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882D-4CF6-BCF8-6BD75184A67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882D-4CF6-BCF8-6BD75184A67E}"/>
                </c:ext>
              </c:extLst>
            </c:dLbl>
            <c:dLbl>
              <c:idx val="4"/>
              <c:layout>
                <c:manualLayout>
                  <c:x val="5.5187637969094927E-3"/>
                  <c:y val="6.690997566909975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2D-4CF6-BCF8-6BD75184A67E}"/>
                </c:ext>
              </c:extLst>
            </c:dLbl>
            <c:dLbl>
              <c:idx val="5"/>
              <c:layout>
                <c:manualLayout>
                  <c:x val="0"/>
                  <c:y val="3.64963503649633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2D-4CF6-BCF8-6BD75184A67E}"/>
                </c:ext>
              </c:extLst>
            </c:dLbl>
            <c:dLbl>
              <c:idx val="6"/>
              <c:layout>
                <c:manualLayout>
                  <c:x val="-5.5187637969094927E-3"/>
                  <c:y val="1.520681265206801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2D-4CF6-BCF8-6BD75184A67E}"/>
                </c:ext>
              </c:extLst>
            </c:dLbl>
            <c:dLbl>
              <c:idx val="7"/>
              <c:layout>
                <c:manualLayout>
                  <c:x val="-3.6791758646063282E-3"/>
                  <c:y val="-1.1151533788046708E-1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2D-4CF6-BCF8-6BD75184A67E}"/>
                </c:ext>
              </c:extLst>
            </c:dLbl>
            <c:dLbl>
              <c:idx val="8"/>
              <c:layout>
                <c:manualLayout>
                  <c:x val="1.8395879323031979E-3"/>
                  <c:y val="6.08272506082725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2D-4CF6-BCF8-6BD75184A6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Blatt1!$A$2:$A$15</c:f>
              <c:strCache>
                <c:ptCount val="14"/>
                <c:pt idx="0">
                  <c:v>Vorsitz</c:v>
                </c:pt>
                <c:pt idx="1">
                  <c:v>Bundespolitik</c:v>
                </c:pt>
                <c:pt idx="2">
                  <c:v>Landespolitik</c:v>
                </c:pt>
                <c:pt idx="3">
                  <c:v>Europäische
Union</c:v>
                </c:pt>
                <c:pt idx="4">
                  <c:v>Gewerkschaften</c:v>
                </c:pt>
                <c:pt idx="5">
                  <c:v>Bundesbehörden</c:v>
                </c:pt>
                <c:pt idx="6">
                  <c:v>Umweltverbände</c:v>
                </c:pt>
                <c:pt idx="7">
                  <c:v>Vertriebe</c:v>
                </c:pt>
                <c:pt idx="8">
                  <c:v>Netzbetreiber</c:v>
                </c:pt>
                <c:pt idx="9">
                  <c:v>Erneuerbare
Energien</c:v>
                </c:pt>
                <c:pt idx="10">
                  <c:v>Energieintensive
Industrie</c:v>
                </c:pt>
                <c:pt idx="11">
                  <c:v>Energiewirtschaft</c:v>
                </c:pt>
                <c:pt idx="12">
                  <c:v>Stadtwerke</c:v>
                </c:pt>
                <c:pt idx="13">
                  <c:v>Wissenschaft</c:v>
                </c:pt>
              </c:strCache>
            </c:strRef>
          </c:cat>
          <c:val>
            <c:numRef>
              <c:f>Blatt1!$B$2:$B$15</c:f>
              <c:numCache>
                <c:formatCode>General</c:formatCode>
                <c:ptCount val="14"/>
                <c:pt idx="0">
                  <c:v>2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882D-4CF6-BCF8-6BD75184A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51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de-D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906605342368"/>
          <c:y val="5.7665537677132499E-2"/>
          <c:w val="0.56937506075629396"/>
          <c:h val="0.9319989291138619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51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de-D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0.00941</cdr:x>
      <cdr:y>0.49157</cdr:y>
    </cdr:from>
    <cdr:to>
      <cdr:x>0.20417</cdr:x>
      <cdr:y>0.54922</cdr:y>
    </cdr:to>
    <cdr:sp macro="" textlink="">
      <cdr:nvSpPr>
        <cdr:cNvPr id="28" name="Textfeld 27"/>
        <cdr:cNvSpPr txBox="1"/>
      </cdr:nvSpPr>
      <cdr:spPr>
        <a:xfrm xmlns:a="http://schemas.openxmlformats.org/drawingml/2006/main">
          <a:off x="77441" y="2471423"/>
          <a:ext cx="1602796" cy="2898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pPr algn="ctr">
            <a:lnSpc>
              <a:spcPct val="120000"/>
            </a:lnSpc>
          </a:pPr>
          <a:endParaRPr lang="de-DE" sz="11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0.01267</cdr:x>
      <cdr:y>0.09474</cdr:y>
    </cdr:from>
    <cdr:to>
      <cdr:x>0.20743</cdr:x>
      <cdr:y>0.15239</cdr:y>
    </cdr:to>
    <cdr:sp macro="" textlink="">
      <cdr:nvSpPr>
        <cdr:cNvPr id="31" name="Textfeld 30"/>
        <cdr:cNvSpPr txBox="1"/>
      </cdr:nvSpPr>
      <cdr:spPr>
        <a:xfrm xmlns:a="http://schemas.openxmlformats.org/drawingml/2006/main">
          <a:off x="104269" y="476316"/>
          <a:ext cx="1602797" cy="2898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pPr algn="ctr">
            <a:lnSpc>
              <a:spcPct val="120000"/>
            </a:lnSpc>
          </a:pPr>
          <a:endParaRPr lang="de-DE" sz="11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0.00941</cdr:x>
      <cdr:y>0.49157</cdr:y>
    </cdr:from>
    <cdr:to>
      <cdr:x>0.20417</cdr:x>
      <cdr:y>0.54922</cdr:y>
    </cdr:to>
    <cdr:sp macro="" textlink="">
      <cdr:nvSpPr>
        <cdr:cNvPr id="28" name="Textfeld 27"/>
        <cdr:cNvSpPr txBox="1"/>
      </cdr:nvSpPr>
      <cdr:spPr>
        <a:xfrm xmlns:a="http://schemas.openxmlformats.org/drawingml/2006/main">
          <a:off x="77441" y="2471423"/>
          <a:ext cx="1602796" cy="2898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pPr algn="ctr">
            <a:lnSpc>
              <a:spcPct val="120000"/>
            </a:lnSpc>
          </a:pPr>
          <a:endParaRPr lang="de-DE" sz="11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0.01267</cdr:x>
      <cdr:y>0.09474</cdr:y>
    </cdr:from>
    <cdr:to>
      <cdr:x>0.20743</cdr:x>
      <cdr:y>0.15239</cdr:y>
    </cdr:to>
    <cdr:sp macro="" textlink="">
      <cdr:nvSpPr>
        <cdr:cNvPr id="31" name="Textfeld 30"/>
        <cdr:cNvSpPr txBox="1"/>
      </cdr:nvSpPr>
      <cdr:spPr>
        <a:xfrm xmlns:a="http://schemas.openxmlformats.org/drawingml/2006/main">
          <a:off x="104269" y="476316"/>
          <a:ext cx="1602797" cy="2898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Corbel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pPr algn="ctr">
            <a:lnSpc>
              <a:spcPct val="120000"/>
            </a:lnSpc>
          </a:pPr>
          <a:endParaRPr lang="de-DE" sz="1100" dirty="0"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DCA21-6375-4804-A676-DF33BB372714}" type="datetimeFigureOut">
              <a:rPr lang="de-DE" smtClean="0"/>
              <a:t>17.05.2021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93E68-E518-449A-BB98-6F4223F338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461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40C85-5A14-4C47-88C2-8D7BC5B5EFC6}" type="datetimeFigureOut">
              <a:rPr lang="de-DE" smtClean="0"/>
              <a:t>17.05.2021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40FB4-E81B-45D5-A03C-B9B7CC6BBE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35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Klimaneutralität-Aussage durch Merkel </a:t>
            </a:r>
          </a:p>
        </p:txBody>
      </p:sp>
    </p:spTree>
    <p:extLst>
      <p:ext uri="{BB962C8B-B14F-4D97-AF65-F5344CB8AC3E}">
        <p14:creationId xmlns:p14="http://schemas.microsoft.com/office/powerpoint/2010/main" val="188226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18" Type="http://schemas.openxmlformats.org/officeDocument/2006/relationships/image" Target="../media/image22.gif"/><Relationship Id="rId3" Type="http://schemas.openxmlformats.org/officeDocument/2006/relationships/image" Target="../media/image7.png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chart" Target="../charts/chart1.xm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jpe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3" Type="http://schemas.openxmlformats.org/officeDocument/2006/relationships/image" Target="../media/image27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chart" Target="../charts/chart2.xml"/><Relationship Id="rId16" Type="http://schemas.openxmlformats.org/officeDocument/2006/relationships/image" Target="../media/image2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openxmlformats.org/officeDocument/2006/relationships/image" Target="../media/image15.png"/><Relationship Id="rId15" Type="http://schemas.openxmlformats.org/officeDocument/2006/relationships/image" Target="../media/image21.jpeg"/><Relationship Id="rId10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9.png"/><Relationship Id="rId14" Type="http://schemas.openxmlformats.org/officeDocument/2006/relationships/image" Target="../media/image12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Gebäude, Fabrik, alt enthält.&#10;&#10;Automatisch generierte Beschreibung">
            <a:extLst>
              <a:ext uri="{FF2B5EF4-FFF2-40B4-BE49-F238E27FC236}">
                <a16:creationId xmlns:a16="http://schemas.microsoft.com/office/drawing/2014/main" id="{284AD63E-9386-45DE-A325-0AAE3BB2E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b="39370"/>
          <a:stretch/>
        </p:blipFill>
        <p:spPr>
          <a:xfrm>
            <a:off x="0" y="2336800"/>
            <a:ext cx="12192000" cy="4521200"/>
          </a:xfrm>
          <a:prstGeom prst="rect">
            <a:avLst/>
          </a:prstGeom>
        </p:spPr>
      </p:pic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604C24B0-EB4E-4127-A449-2559173CD8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3660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99" imgH="499" progId="TCLayout.ActiveDocument.1">
                  <p:embed/>
                </p:oleObj>
              </mc:Choice>
              <mc:Fallback>
                <p:oleObj name="think-cell Slide" r:id="rId5" imgW="499" imgH="499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604C24B0-EB4E-4127-A449-2559173CD8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49D5A4A6-F5C8-4949-9107-003F4CC781C7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1143000" y="2093632"/>
            <a:ext cx="4654800" cy="4767534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289117" y="2336800"/>
            <a:ext cx="4349683" cy="2366765"/>
          </a:xfrm>
        </p:spPr>
        <p:txBody>
          <a:bodyPr anchor="b" anchorCtr="0"/>
          <a:lstStyle>
            <a:lvl1pPr>
              <a:defRPr sz="3200" b="1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 bwMode="gray">
          <a:xfrm>
            <a:off x="1289117" y="4869806"/>
            <a:ext cx="4349683" cy="350515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02452" y="6285347"/>
            <a:ext cx="4336348" cy="30708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Ort, Datum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289117" y="5905500"/>
            <a:ext cx="4349683" cy="304800"/>
          </a:xfrm>
        </p:spPr>
        <p:txBody>
          <a:bodyPr anchor="ctr" anchorCtr="0"/>
          <a:lstStyle>
            <a:lvl1pPr marL="0" indent="0">
              <a:buNone/>
              <a:defRPr sz="1600" b="1"/>
            </a:lvl1pPr>
          </a:lstStyle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3913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t der Ag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feld 62"/>
          <p:cNvSpPr txBox="1"/>
          <p:nvPr userDrawn="1"/>
        </p:nvSpPr>
        <p:spPr>
          <a:xfrm>
            <a:off x="814917" y="1246563"/>
            <a:ext cx="84024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200" b="1" baseline="0" dirty="0">
                <a:latin typeface="+mj-lt"/>
              </a:rPr>
              <a:t>Agora Energiewende – Der Rat der Agora</a:t>
            </a:r>
            <a:endParaRPr lang="de-DE" sz="2200" b="1" dirty="0">
              <a:latin typeface="+mj-lt"/>
            </a:endParaRPr>
          </a:p>
        </p:txBody>
      </p:sp>
      <p:sp>
        <p:nvSpPr>
          <p:cNvPr id="65" name="Rechteck 64"/>
          <p:cNvSpPr/>
          <p:nvPr userDrawn="1"/>
        </p:nvSpPr>
        <p:spPr bwMode="gray">
          <a:xfrm>
            <a:off x="814917" y="1827932"/>
            <a:ext cx="10780299" cy="4437858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67" name="Rechteck 66"/>
          <p:cNvSpPr/>
          <p:nvPr userDrawn="1"/>
        </p:nvSpPr>
        <p:spPr bwMode="gray">
          <a:xfrm>
            <a:off x="3504270" y="1966686"/>
            <a:ext cx="5346854" cy="4151047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8" name="Inhaltsplatzhalter 3"/>
          <p:cNvGraphicFramePr>
            <a:graphicFrameLocks/>
          </p:cNvGraphicFramePr>
          <p:nvPr userDrawn="1"/>
        </p:nvGraphicFramePr>
        <p:xfrm>
          <a:off x="2708775" y="1827932"/>
          <a:ext cx="6903720" cy="417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9" name="Gerader Verbinder 68"/>
          <p:cNvCxnSpPr/>
          <p:nvPr userDrawn="1"/>
        </p:nvCxnSpPr>
        <p:spPr>
          <a:xfrm>
            <a:off x="6600825" y="2102556"/>
            <a:ext cx="23567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 userDrawn="1"/>
        </p:nvSpPr>
        <p:spPr>
          <a:xfrm>
            <a:off x="5431095" y="3736206"/>
            <a:ext cx="154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25 Mitglieder</a:t>
            </a:r>
          </a:p>
        </p:txBody>
      </p:sp>
      <p:cxnSp>
        <p:nvCxnSpPr>
          <p:cNvPr id="90" name="Gewinkelte Verbindung 89"/>
          <p:cNvCxnSpPr>
            <a:cxnSpLocks/>
            <a:endCxn id="92" idx="1"/>
          </p:cNvCxnSpPr>
          <p:nvPr userDrawn="1"/>
        </p:nvCxnSpPr>
        <p:spPr>
          <a:xfrm>
            <a:off x="7683633" y="2776883"/>
            <a:ext cx="1273907" cy="425185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winkelte Verbindung 101"/>
          <p:cNvCxnSpPr>
            <a:cxnSpLocks/>
            <a:endCxn id="58" idx="1"/>
          </p:cNvCxnSpPr>
          <p:nvPr userDrawn="1"/>
        </p:nvCxnSpPr>
        <p:spPr>
          <a:xfrm flipV="1">
            <a:off x="8054341" y="4038539"/>
            <a:ext cx="903198" cy="371662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hteck 110"/>
          <p:cNvSpPr/>
          <p:nvPr userDrawn="1"/>
        </p:nvSpPr>
        <p:spPr bwMode="gray">
          <a:xfrm>
            <a:off x="1028270" y="5325733"/>
            <a:ext cx="2350534" cy="792000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Textfeld 111"/>
          <p:cNvSpPr txBox="1"/>
          <p:nvPr userDrawn="1"/>
        </p:nvSpPr>
        <p:spPr>
          <a:xfrm>
            <a:off x="1225620" y="5276761"/>
            <a:ext cx="1928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Antje von Brook</a:t>
            </a:r>
          </a:p>
        </p:txBody>
      </p:sp>
      <p:sp>
        <p:nvSpPr>
          <p:cNvPr id="116" name="Rechteck 115"/>
          <p:cNvSpPr/>
          <p:nvPr userDrawn="1"/>
        </p:nvSpPr>
        <p:spPr bwMode="gray">
          <a:xfrm>
            <a:off x="1028270" y="2803494"/>
            <a:ext cx="2350534" cy="792000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Textfeld 116"/>
          <p:cNvSpPr txBox="1"/>
          <p:nvPr userDrawn="1"/>
        </p:nvSpPr>
        <p:spPr>
          <a:xfrm>
            <a:off x="1235145" y="2768647"/>
            <a:ext cx="1928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</a:rPr>
              <a:t>Stefan </a:t>
            </a:r>
            <a:r>
              <a:rPr lang="de-DE" sz="1000" b="1" kern="0" dirty="0" err="1">
                <a:solidFill>
                  <a:prstClr val="black"/>
                </a:solidFill>
              </a:rPr>
              <a:t>Kapferer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2" name="Rechteck 121"/>
          <p:cNvSpPr/>
          <p:nvPr userDrawn="1"/>
        </p:nvSpPr>
        <p:spPr bwMode="gray">
          <a:xfrm>
            <a:off x="1028270" y="1963433"/>
            <a:ext cx="2350534" cy="792000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Textfeld 122"/>
          <p:cNvSpPr txBox="1"/>
          <p:nvPr userDrawn="1"/>
        </p:nvSpPr>
        <p:spPr>
          <a:xfrm>
            <a:off x="1225620" y="1928586"/>
            <a:ext cx="1928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Vera Brenzel</a:t>
            </a:r>
          </a:p>
        </p:txBody>
      </p:sp>
      <p:sp>
        <p:nvSpPr>
          <p:cNvPr id="129" name="Rechteck 128"/>
          <p:cNvSpPr/>
          <p:nvPr userDrawn="1"/>
        </p:nvSpPr>
        <p:spPr bwMode="gray">
          <a:xfrm>
            <a:off x="1028270" y="4489203"/>
            <a:ext cx="2350534" cy="792000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Textfeld 129"/>
          <p:cNvSpPr txBox="1"/>
          <p:nvPr userDrawn="1"/>
        </p:nvSpPr>
        <p:spPr>
          <a:xfrm>
            <a:off x="1225620" y="4454356"/>
            <a:ext cx="1928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Dr. Boris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Schucht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1" name="Grafik 1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4" y="4758847"/>
            <a:ext cx="1038434" cy="366344"/>
          </a:xfrm>
          <a:prstGeom prst="rect">
            <a:avLst/>
          </a:prstGeom>
        </p:spPr>
      </p:pic>
      <p:pic>
        <p:nvPicPr>
          <p:cNvPr id="132" name="Grafik 13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4815" y="4679475"/>
            <a:ext cx="377041" cy="540000"/>
          </a:xfrm>
          <a:prstGeom prst="rect">
            <a:avLst/>
          </a:prstGeom>
        </p:spPr>
      </p:pic>
      <p:sp>
        <p:nvSpPr>
          <p:cNvPr id="135" name="Rechteck 134"/>
          <p:cNvSpPr/>
          <p:nvPr userDrawn="1"/>
        </p:nvSpPr>
        <p:spPr bwMode="gray">
          <a:xfrm>
            <a:off x="1028270" y="3647943"/>
            <a:ext cx="2350534" cy="792000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Textfeld 135"/>
          <p:cNvSpPr txBox="1"/>
          <p:nvPr userDrawn="1"/>
        </p:nvSpPr>
        <p:spPr>
          <a:xfrm>
            <a:off x="1225620" y="3613096"/>
            <a:ext cx="1928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</a:rPr>
              <a:t>Dr. Martin </a:t>
            </a:r>
            <a:r>
              <a:rPr lang="de-DE" sz="1000" b="1" kern="0" dirty="0" err="1">
                <a:solidFill>
                  <a:prstClr val="black"/>
                </a:solidFill>
              </a:rPr>
              <a:t>Iffert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7" name="Grafik 13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4" y="3088892"/>
            <a:ext cx="728549" cy="379501"/>
          </a:xfrm>
          <a:prstGeom prst="rect">
            <a:avLst/>
          </a:prstGeom>
        </p:spPr>
      </p:pic>
      <p:cxnSp>
        <p:nvCxnSpPr>
          <p:cNvPr id="143" name="Gewinkelte Verbindung 142"/>
          <p:cNvCxnSpPr/>
          <p:nvPr userDrawn="1"/>
        </p:nvCxnSpPr>
        <p:spPr>
          <a:xfrm>
            <a:off x="3375195" y="4798049"/>
            <a:ext cx="1342855" cy="47372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winkelte Verbindung 143"/>
          <p:cNvCxnSpPr/>
          <p:nvPr userDrawn="1"/>
        </p:nvCxnSpPr>
        <p:spPr>
          <a:xfrm>
            <a:off x="3378803" y="5699609"/>
            <a:ext cx="2052292" cy="113854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winkelte Verbindung 144"/>
          <p:cNvCxnSpPr>
            <a:stCxn id="135" idx="3"/>
          </p:cNvCxnSpPr>
          <p:nvPr userDrawn="1"/>
        </p:nvCxnSpPr>
        <p:spPr>
          <a:xfrm>
            <a:off x="3378804" y="4043943"/>
            <a:ext cx="881958" cy="276394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winkelte Verbindung 145"/>
          <p:cNvCxnSpPr/>
          <p:nvPr userDrawn="1"/>
        </p:nvCxnSpPr>
        <p:spPr>
          <a:xfrm>
            <a:off x="3387550" y="3211938"/>
            <a:ext cx="918586" cy="26407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winkelte Verbindung 146"/>
          <p:cNvCxnSpPr/>
          <p:nvPr userDrawn="1"/>
        </p:nvCxnSpPr>
        <p:spPr>
          <a:xfrm>
            <a:off x="3375788" y="2397958"/>
            <a:ext cx="1342262" cy="343726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winkelte Verbindung 65"/>
          <p:cNvCxnSpPr>
            <a:endCxn id="104" idx="1"/>
          </p:cNvCxnSpPr>
          <p:nvPr userDrawn="1"/>
        </p:nvCxnSpPr>
        <p:spPr>
          <a:xfrm flipV="1">
            <a:off x="6421441" y="5720385"/>
            <a:ext cx="2536099" cy="23313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4" y="3978070"/>
            <a:ext cx="997822" cy="29023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2032" y="3836520"/>
            <a:ext cx="381600" cy="524336"/>
          </a:xfrm>
          <a:prstGeom prst="rect">
            <a:avLst/>
          </a:prstGeom>
        </p:spPr>
      </p:pic>
      <p:sp>
        <p:nvSpPr>
          <p:cNvPr id="5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26" name="Picture 2" descr="https://www.bdew.de/internet.nsf/res/EF916DFA347BC7E8C1257FD50046968A/$file/stefan-kapferer-gr_RH_160511__144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4815" y="2990336"/>
            <a:ext cx="4269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E616B70-C677-405B-8CDC-AD95802D27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64" y="5573752"/>
            <a:ext cx="1026113" cy="39556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4B1DE95-AD24-4137-8946-2EC6ECE1E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320363" y="5512138"/>
            <a:ext cx="385491" cy="539106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E4976A6-B6D1-49CF-B706-0CDB61CE086D}"/>
              </a:ext>
            </a:extLst>
          </p:cNvPr>
          <p:cNvGrpSpPr/>
          <p:nvPr userDrawn="1"/>
        </p:nvGrpSpPr>
        <p:grpSpPr>
          <a:xfrm>
            <a:off x="8957540" y="2780376"/>
            <a:ext cx="2350800" cy="817692"/>
            <a:chOff x="8957540" y="3536575"/>
            <a:chExt cx="2350800" cy="817692"/>
          </a:xfrm>
        </p:grpSpPr>
        <p:sp>
          <p:nvSpPr>
            <p:cNvPr id="92" name="Rechteck 91"/>
            <p:cNvSpPr/>
            <p:nvPr/>
          </p:nvSpPr>
          <p:spPr bwMode="gray">
            <a:xfrm>
              <a:off x="8957540" y="3562267"/>
              <a:ext cx="2350800" cy="792000"/>
            </a:xfrm>
            <a:prstGeom prst="rect">
              <a:avLst/>
            </a:prstGeom>
            <a:solidFill>
              <a:srgbClr val="F6F6F8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9240270" y="3536575"/>
              <a:ext cx="19288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StS</a:t>
              </a:r>
              <a:r>
                <a:rPr kumimoji="0" lang="de-DE" sz="10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Rainer Baake</a:t>
              </a:r>
            </a:p>
          </p:txBody>
        </p:sp>
        <p:pic>
          <p:nvPicPr>
            <p:cNvPr id="95" name="Grafik 94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3236" y="3807448"/>
              <a:ext cx="807163" cy="479860"/>
            </a:xfrm>
            <a:prstGeom prst="rect">
              <a:avLst/>
            </a:prstGeom>
          </p:spPr>
        </p:pic>
        <p:pic>
          <p:nvPicPr>
            <p:cNvPr id="97" name="Grafik 96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8233" y="3759497"/>
              <a:ext cx="408404" cy="540000"/>
            </a:xfrm>
            <a:prstGeom prst="rect">
              <a:avLst/>
            </a:prstGeom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FDDF1C0-4E33-4918-9C52-0186D40D2AB9}"/>
              </a:ext>
            </a:extLst>
          </p:cNvPr>
          <p:cNvGrpSpPr/>
          <p:nvPr userDrawn="1"/>
        </p:nvGrpSpPr>
        <p:grpSpPr>
          <a:xfrm>
            <a:off x="8957539" y="3627123"/>
            <a:ext cx="2350800" cy="807416"/>
            <a:chOff x="8957539" y="4404675"/>
            <a:chExt cx="2350800" cy="807416"/>
          </a:xfrm>
        </p:grpSpPr>
        <p:sp>
          <p:nvSpPr>
            <p:cNvPr id="58" name="Rechteck 57"/>
            <p:cNvSpPr/>
            <p:nvPr userDrawn="1"/>
          </p:nvSpPr>
          <p:spPr bwMode="gray">
            <a:xfrm>
              <a:off x="8957539" y="4420091"/>
              <a:ext cx="2350800" cy="792000"/>
            </a:xfrm>
            <a:prstGeom prst="rect">
              <a:avLst/>
            </a:prstGeom>
            <a:solidFill>
              <a:srgbClr val="F6F6F8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Textfeld 58"/>
            <p:cNvSpPr txBox="1"/>
            <p:nvPr userDrawn="1"/>
          </p:nvSpPr>
          <p:spPr>
            <a:xfrm>
              <a:off x="9240270" y="4404675"/>
              <a:ext cx="19288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Min Franz Untersteller</a:t>
              </a:r>
            </a:p>
          </p:txBody>
        </p:sp>
        <p:pic>
          <p:nvPicPr>
            <p:cNvPr id="64" name="Grafik 63"/>
            <p:cNvPicPr>
              <a:picLocks noChangeAspect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8233" y="4627597"/>
              <a:ext cx="380946" cy="540000"/>
            </a:xfrm>
            <a:prstGeom prst="rect">
              <a:avLst/>
            </a:prstGeom>
          </p:spPr>
        </p:pic>
        <p:pic>
          <p:nvPicPr>
            <p:cNvPr id="107" name="Grafik 106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1510" y="4768332"/>
              <a:ext cx="880149" cy="281559"/>
            </a:xfrm>
            <a:prstGeom prst="rect">
              <a:avLst/>
            </a:prstGeom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928C633-7FF3-4BF3-9353-B81FDC67AE18}"/>
              </a:ext>
            </a:extLst>
          </p:cNvPr>
          <p:cNvGrpSpPr/>
          <p:nvPr userDrawn="1"/>
        </p:nvGrpSpPr>
        <p:grpSpPr>
          <a:xfrm>
            <a:off x="8957540" y="5299063"/>
            <a:ext cx="2350800" cy="817322"/>
            <a:chOff x="8957540" y="5276761"/>
            <a:chExt cx="2350800" cy="817322"/>
          </a:xfrm>
        </p:grpSpPr>
        <p:sp>
          <p:nvSpPr>
            <p:cNvPr id="104" name="Rechteck 103"/>
            <p:cNvSpPr/>
            <p:nvPr/>
          </p:nvSpPr>
          <p:spPr bwMode="gray">
            <a:xfrm>
              <a:off x="8957540" y="5302083"/>
              <a:ext cx="2350800" cy="792000"/>
            </a:xfrm>
            <a:prstGeom prst="rect">
              <a:avLst/>
            </a:prstGeom>
            <a:solidFill>
              <a:srgbClr val="F6F6F8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Textfeld 104"/>
            <p:cNvSpPr txBox="1"/>
            <p:nvPr/>
          </p:nvSpPr>
          <p:spPr>
            <a:xfrm>
              <a:off x="9240270" y="5276761"/>
              <a:ext cx="19288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Wolfgang </a:t>
              </a:r>
              <a:r>
                <a:rPr kumimoji="0" lang="de-DE" sz="1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Lemb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1510" y="5514316"/>
              <a:ext cx="498043" cy="498043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8233" y="5506941"/>
              <a:ext cx="381600" cy="540000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473A7D2-E151-4534-A04D-DE17C52E63D1}"/>
              </a:ext>
            </a:extLst>
          </p:cNvPr>
          <p:cNvGrpSpPr/>
          <p:nvPr userDrawn="1"/>
        </p:nvGrpSpPr>
        <p:grpSpPr>
          <a:xfrm>
            <a:off x="8957541" y="1932635"/>
            <a:ext cx="2350800" cy="822798"/>
            <a:chOff x="8957541" y="1932635"/>
            <a:chExt cx="2350800" cy="822798"/>
          </a:xfrm>
        </p:grpSpPr>
        <p:sp>
          <p:nvSpPr>
            <p:cNvPr id="76" name="Rechteck 75"/>
            <p:cNvSpPr/>
            <p:nvPr/>
          </p:nvSpPr>
          <p:spPr bwMode="gray">
            <a:xfrm>
              <a:off x="8957541" y="1963433"/>
              <a:ext cx="2350800" cy="792000"/>
            </a:xfrm>
            <a:prstGeom prst="rect">
              <a:avLst/>
            </a:prstGeom>
            <a:solidFill>
              <a:srgbClr val="F6F6F8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9240271" y="1932635"/>
              <a:ext cx="19288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Dr. Hans-Joachim </a:t>
              </a:r>
              <a:r>
                <a:rPr kumimoji="0" lang="de-DE" sz="1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Ziesing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C1DA022-E3B1-44B1-99E8-956E894C4D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437"/>
            <a:stretch/>
          </p:blipFill>
          <p:spPr>
            <a:xfrm>
              <a:off x="9338234" y="2164147"/>
              <a:ext cx="408403" cy="541277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02B6FFAA-3099-45D1-9FB9-C800C5A026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1461" y="2260247"/>
              <a:ext cx="786907" cy="409623"/>
            </a:xfrm>
            <a:prstGeom prst="rect">
              <a:avLst/>
            </a:prstGeom>
          </p:spPr>
        </p:pic>
      </p:grpSp>
      <p:cxnSp>
        <p:nvCxnSpPr>
          <p:cNvPr id="87" name="Gewinkelte Verbindung 101">
            <a:extLst>
              <a:ext uri="{FF2B5EF4-FFF2-40B4-BE49-F238E27FC236}">
                <a16:creationId xmlns:a16="http://schemas.microsoft.com/office/drawing/2014/main" id="{A734C2D2-DE8F-4367-BDB0-AFF5CA4C1DCD}"/>
              </a:ext>
            </a:extLst>
          </p:cNvPr>
          <p:cNvCxnSpPr>
            <a:cxnSpLocks/>
            <a:endCxn id="93" idx="1"/>
          </p:cNvCxnSpPr>
          <p:nvPr userDrawn="1"/>
        </p:nvCxnSpPr>
        <p:spPr>
          <a:xfrm flipV="1">
            <a:off x="7312763" y="4882311"/>
            <a:ext cx="1641062" cy="701842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hteck 92">
            <a:extLst>
              <a:ext uri="{FF2B5EF4-FFF2-40B4-BE49-F238E27FC236}">
                <a16:creationId xmlns:a16="http://schemas.microsoft.com/office/drawing/2014/main" id="{BC67E828-33D6-4CAB-B703-0D7EA67200A8}"/>
              </a:ext>
            </a:extLst>
          </p:cNvPr>
          <p:cNvSpPr/>
          <p:nvPr userDrawn="1"/>
        </p:nvSpPr>
        <p:spPr bwMode="gray">
          <a:xfrm>
            <a:off x="8953825" y="4486311"/>
            <a:ext cx="2350800" cy="792000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2FB693D9-DB97-4A15-8CB2-171DDBD981A4}"/>
              </a:ext>
            </a:extLst>
          </p:cNvPr>
          <p:cNvSpPr txBox="1"/>
          <p:nvPr userDrawn="1"/>
        </p:nvSpPr>
        <p:spPr>
          <a:xfrm>
            <a:off x="9236556" y="4470895"/>
            <a:ext cx="1928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Mechthild </a:t>
            </a:r>
            <a:r>
              <a:rPr kumimoji="0" lang="de-DE" sz="1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Wörsdörfer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81DF7E2B-666B-4B30-AE22-6A56CD0690B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2" y="2315827"/>
            <a:ext cx="846513" cy="24622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A7056075-86B3-4428-9597-53579846C0C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61" y="4747696"/>
            <a:ext cx="849884" cy="459773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5C08DDA8-ED71-4867-B75B-5DF5A5FF55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4401" y="4695483"/>
            <a:ext cx="401759" cy="540000"/>
          </a:xfrm>
          <a:prstGeom prst="rect">
            <a:avLst/>
          </a:prstGeom>
        </p:spPr>
      </p:pic>
      <p:pic>
        <p:nvPicPr>
          <p:cNvPr id="3074" name="Bild 2" descr="http://www.cerre.eu/sites/cerre/files/customer_data/Vera%20Brenzel.jpg">
            <a:extLst>
              <a:ext uri="{FF2B5EF4-FFF2-40B4-BE49-F238E27FC236}">
                <a16:creationId xmlns:a16="http://schemas.microsoft.com/office/drawing/2014/main" id="{057A95F5-8F19-47FE-AD81-3774CC87552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0171" y="2165414"/>
            <a:ext cx="40286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54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at der Ag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feld 62"/>
          <p:cNvSpPr txBox="1"/>
          <p:nvPr userDrawn="1"/>
        </p:nvSpPr>
        <p:spPr>
          <a:xfrm>
            <a:off x="814917" y="1243257"/>
            <a:ext cx="84024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200" b="1" baseline="0" dirty="0">
                <a:latin typeface="+mj-lt"/>
              </a:rPr>
              <a:t>Agora Energiewende – Der Rat der Agora- weitere Mitglieder</a:t>
            </a:r>
            <a:endParaRPr lang="de-DE" sz="2200" b="1" dirty="0">
              <a:latin typeface="+mj-lt"/>
            </a:endParaRPr>
          </a:p>
        </p:txBody>
      </p:sp>
      <p:sp>
        <p:nvSpPr>
          <p:cNvPr id="65" name="Rechteck 64"/>
          <p:cNvSpPr/>
          <p:nvPr userDrawn="1"/>
        </p:nvSpPr>
        <p:spPr bwMode="gray">
          <a:xfrm>
            <a:off x="814917" y="1801239"/>
            <a:ext cx="10780299" cy="4437858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graphicFrame>
        <p:nvGraphicFramePr>
          <p:cNvPr id="68" name="Inhaltsplatzhalter 3"/>
          <p:cNvGraphicFramePr>
            <a:graphicFrameLocks/>
          </p:cNvGraphicFramePr>
          <p:nvPr userDrawn="1"/>
        </p:nvGraphicFramePr>
        <p:xfrm>
          <a:off x="2028055" y="1827932"/>
          <a:ext cx="6903720" cy="417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" name="Rechteck 75"/>
          <p:cNvSpPr/>
          <p:nvPr/>
        </p:nvSpPr>
        <p:spPr bwMode="gray">
          <a:xfrm>
            <a:off x="8928279" y="3789708"/>
            <a:ext cx="2350800" cy="1564414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7" name="Gruppieren 76"/>
          <p:cNvGrpSpPr/>
          <p:nvPr/>
        </p:nvGrpSpPr>
        <p:grpSpPr>
          <a:xfrm>
            <a:off x="9211009" y="3758910"/>
            <a:ext cx="1928861" cy="1543380"/>
            <a:chOff x="8644943" y="1983633"/>
            <a:chExt cx="1928861" cy="1543380"/>
          </a:xfrm>
        </p:grpSpPr>
        <p:sp>
          <p:nvSpPr>
            <p:cNvPr id="82" name="Textfeld 81"/>
            <p:cNvSpPr txBox="1"/>
            <p:nvPr/>
          </p:nvSpPr>
          <p:spPr>
            <a:xfrm>
              <a:off x="8644943" y="2767202"/>
              <a:ext cx="19288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Dr. Patrick Graichen</a:t>
              </a:r>
            </a:p>
          </p:txBody>
        </p:sp>
        <p:pic>
          <p:nvPicPr>
            <p:cNvPr id="85" name="Grafik 8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3920" y="3066069"/>
              <a:ext cx="1024020" cy="403250"/>
            </a:xfrm>
            <a:prstGeom prst="rect">
              <a:avLst/>
            </a:prstGeom>
          </p:spPr>
        </p:pic>
        <p:pic>
          <p:nvPicPr>
            <p:cNvPr id="86" name="Picture 2" descr="http://www.agora-energiewende.de/uploads/pics/pg_01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42906" y="2987013"/>
              <a:ext cx="40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feld 87"/>
            <p:cNvSpPr txBox="1"/>
            <p:nvPr/>
          </p:nvSpPr>
          <p:spPr>
            <a:xfrm>
              <a:off x="8644943" y="1983633"/>
              <a:ext cx="19288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Dr. Hans-Joachim </a:t>
              </a:r>
              <a:r>
                <a:rPr kumimoji="0" lang="de-DE" sz="1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Ziesing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2" name="Rechteck 91"/>
          <p:cNvSpPr/>
          <p:nvPr/>
        </p:nvSpPr>
        <p:spPr bwMode="gray">
          <a:xfrm>
            <a:off x="8969513" y="5474128"/>
            <a:ext cx="2350800" cy="792000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9252243" y="5448436"/>
            <a:ext cx="1928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StS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Rainer Baake</a:t>
            </a:r>
          </a:p>
        </p:txBody>
      </p:sp>
      <p:pic>
        <p:nvPicPr>
          <p:cNvPr id="95" name="Grafik 9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209" y="5719309"/>
            <a:ext cx="807163" cy="479860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0206" y="5671358"/>
            <a:ext cx="408404" cy="540000"/>
          </a:xfrm>
          <a:prstGeom prst="rect">
            <a:avLst/>
          </a:prstGeom>
        </p:spPr>
      </p:pic>
      <p:sp>
        <p:nvSpPr>
          <p:cNvPr id="116" name="Rechteck 115"/>
          <p:cNvSpPr/>
          <p:nvPr userDrawn="1"/>
        </p:nvSpPr>
        <p:spPr bwMode="gray">
          <a:xfrm>
            <a:off x="1169023" y="2803494"/>
            <a:ext cx="2350534" cy="792000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Textfeld 116"/>
          <p:cNvSpPr txBox="1"/>
          <p:nvPr userDrawn="1"/>
        </p:nvSpPr>
        <p:spPr>
          <a:xfrm>
            <a:off x="1375898" y="2768647"/>
            <a:ext cx="1928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</a:rPr>
              <a:t>Stefan </a:t>
            </a:r>
            <a:r>
              <a:rPr lang="de-DE" sz="1000" b="1" kern="0" dirty="0" err="1">
                <a:solidFill>
                  <a:prstClr val="black"/>
                </a:solidFill>
              </a:rPr>
              <a:t>Kapferer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2" name="Rechteck 121"/>
          <p:cNvSpPr/>
          <p:nvPr userDrawn="1"/>
        </p:nvSpPr>
        <p:spPr bwMode="gray">
          <a:xfrm>
            <a:off x="1169023" y="1963433"/>
            <a:ext cx="2350534" cy="792000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Textfeld 122"/>
          <p:cNvSpPr txBox="1"/>
          <p:nvPr userDrawn="1"/>
        </p:nvSpPr>
        <p:spPr>
          <a:xfrm>
            <a:off x="1366373" y="1928586"/>
            <a:ext cx="1928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Holger </a:t>
            </a:r>
            <a:r>
              <a:rPr kumimoji="0" lang="de-DE" sz="1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Krawinkel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9" name="Rechteck 128"/>
          <p:cNvSpPr/>
          <p:nvPr userDrawn="1"/>
        </p:nvSpPr>
        <p:spPr bwMode="gray">
          <a:xfrm>
            <a:off x="1169023" y="4489203"/>
            <a:ext cx="2350534" cy="792000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Textfeld 129"/>
          <p:cNvSpPr txBox="1"/>
          <p:nvPr userDrawn="1"/>
        </p:nvSpPr>
        <p:spPr>
          <a:xfrm>
            <a:off x="1366373" y="4454356"/>
            <a:ext cx="1928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Dr. Boris</a:t>
            </a:r>
            <a:r>
              <a:rPr kumimoji="0" lang="de-DE" sz="10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Schucht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1" name="Grafik 13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57" y="4758847"/>
            <a:ext cx="1038434" cy="366344"/>
          </a:xfrm>
          <a:prstGeom prst="rect">
            <a:avLst/>
          </a:prstGeom>
        </p:spPr>
      </p:pic>
      <p:pic>
        <p:nvPicPr>
          <p:cNvPr id="132" name="Grafik 13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568" y="4679475"/>
            <a:ext cx="377041" cy="540000"/>
          </a:xfrm>
          <a:prstGeom prst="rect">
            <a:avLst/>
          </a:prstGeom>
        </p:spPr>
      </p:pic>
      <p:sp>
        <p:nvSpPr>
          <p:cNvPr id="135" name="Rechteck 134"/>
          <p:cNvSpPr/>
          <p:nvPr userDrawn="1"/>
        </p:nvSpPr>
        <p:spPr bwMode="gray">
          <a:xfrm>
            <a:off x="1169023" y="3647943"/>
            <a:ext cx="2350534" cy="792000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Textfeld 135"/>
          <p:cNvSpPr txBox="1"/>
          <p:nvPr userDrawn="1"/>
        </p:nvSpPr>
        <p:spPr>
          <a:xfrm>
            <a:off x="1366373" y="3613096"/>
            <a:ext cx="1928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kern="0" dirty="0">
                <a:solidFill>
                  <a:prstClr val="black"/>
                </a:solidFill>
              </a:rPr>
              <a:t>Dr. Martin </a:t>
            </a:r>
            <a:r>
              <a:rPr lang="de-DE" sz="1000" b="1" kern="0" dirty="0" err="1">
                <a:solidFill>
                  <a:prstClr val="black"/>
                </a:solidFill>
              </a:rPr>
              <a:t>Iffert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7" name="Grafik 136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57" y="3088892"/>
            <a:ext cx="728549" cy="379501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57" y="2287052"/>
            <a:ext cx="1248298" cy="273065"/>
          </a:xfrm>
          <a:prstGeom prst="rect">
            <a:avLst/>
          </a:prstGeom>
        </p:spPr>
      </p:pic>
      <p:pic>
        <p:nvPicPr>
          <p:cNvPr id="119" name="Grafik 118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785" y="2162704"/>
            <a:ext cx="377647" cy="54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57" y="3978070"/>
            <a:ext cx="997822" cy="29023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785" y="3836520"/>
            <a:ext cx="381600" cy="524336"/>
          </a:xfrm>
          <a:prstGeom prst="rect">
            <a:avLst/>
          </a:prstGeom>
        </p:spPr>
      </p:pic>
      <p:sp>
        <p:nvSpPr>
          <p:cNvPr id="5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26" name="Picture 2" descr="https://www.bdew.de/internet.nsf/res/EF916DFA347BC7E8C1257FD50046968A/$file/stefan-kapferer-gr_RH_160511__144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568" y="2990336"/>
            <a:ext cx="4269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C1DA022-E3B1-44B1-99E8-956E894C4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7"/>
          <a:stretch/>
        </p:blipFill>
        <p:spPr>
          <a:xfrm>
            <a:off x="9308972" y="3990422"/>
            <a:ext cx="408403" cy="54127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2B6FFAA-3099-45D1-9FB9-C800C5A026F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986" y="4053102"/>
            <a:ext cx="786907" cy="409623"/>
          </a:xfrm>
          <a:prstGeom prst="rect">
            <a:avLst/>
          </a:prstGeom>
        </p:spPr>
      </p:pic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68948088-D819-4AEA-9B87-E2EB9AC8E91A}"/>
              </a:ext>
            </a:extLst>
          </p:cNvPr>
          <p:cNvGrpSpPr/>
          <p:nvPr userDrawn="1"/>
        </p:nvGrpSpPr>
        <p:grpSpPr>
          <a:xfrm>
            <a:off x="8957541" y="1932635"/>
            <a:ext cx="2350800" cy="822798"/>
            <a:chOff x="8957541" y="1932635"/>
            <a:chExt cx="2350800" cy="822798"/>
          </a:xfrm>
        </p:grpSpPr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5569A76F-F9AF-4A14-A1D3-AE5A28E8C759}"/>
                </a:ext>
              </a:extLst>
            </p:cNvPr>
            <p:cNvSpPr/>
            <p:nvPr/>
          </p:nvSpPr>
          <p:spPr bwMode="gray">
            <a:xfrm>
              <a:off x="8957541" y="1963433"/>
              <a:ext cx="2350800" cy="792000"/>
            </a:xfrm>
            <a:prstGeom prst="rect">
              <a:avLst/>
            </a:prstGeom>
            <a:solidFill>
              <a:srgbClr val="F6F6F8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Textfeld 139">
              <a:extLst>
                <a:ext uri="{FF2B5EF4-FFF2-40B4-BE49-F238E27FC236}">
                  <a16:creationId xmlns:a16="http://schemas.microsoft.com/office/drawing/2014/main" id="{4056CAFD-5508-4FD2-A91E-74D431493C36}"/>
                </a:ext>
              </a:extLst>
            </p:cNvPr>
            <p:cNvSpPr txBox="1"/>
            <p:nvPr/>
          </p:nvSpPr>
          <p:spPr>
            <a:xfrm>
              <a:off x="9240271" y="1932635"/>
              <a:ext cx="19288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Dr. Hans-Joachim </a:t>
              </a:r>
              <a:r>
                <a:rPr kumimoji="0" lang="de-DE" sz="1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Ziesing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41" name="Grafik 140">
              <a:extLst>
                <a:ext uri="{FF2B5EF4-FFF2-40B4-BE49-F238E27FC236}">
                  <a16:creationId xmlns:a16="http://schemas.microsoft.com/office/drawing/2014/main" id="{D0FB566B-97E0-4605-B0B6-DCCAF1AE64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437"/>
            <a:stretch/>
          </p:blipFill>
          <p:spPr>
            <a:xfrm>
              <a:off x="9338234" y="2164147"/>
              <a:ext cx="408403" cy="541277"/>
            </a:xfrm>
            <a:prstGeom prst="rect">
              <a:avLst/>
            </a:prstGeom>
          </p:spPr>
        </p:pic>
        <p:pic>
          <p:nvPicPr>
            <p:cNvPr id="142" name="Grafik 141">
              <a:extLst>
                <a:ext uri="{FF2B5EF4-FFF2-40B4-BE49-F238E27FC236}">
                  <a16:creationId xmlns:a16="http://schemas.microsoft.com/office/drawing/2014/main" id="{3C0E9D04-6D08-4DF9-96E1-AFD1228A84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1461" y="2260247"/>
              <a:ext cx="786907" cy="409623"/>
            </a:xfrm>
            <a:prstGeom prst="rect">
              <a:avLst/>
            </a:prstGeom>
          </p:spPr>
        </p:pic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E84951E0-6388-4104-965C-3716893E30EF}"/>
              </a:ext>
            </a:extLst>
          </p:cNvPr>
          <p:cNvGrpSpPr/>
          <p:nvPr userDrawn="1"/>
        </p:nvGrpSpPr>
        <p:grpSpPr>
          <a:xfrm>
            <a:off x="8969513" y="2774505"/>
            <a:ext cx="2350800" cy="822798"/>
            <a:chOff x="8957541" y="1932635"/>
            <a:chExt cx="2350800" cy="822798"/>
          </a:xfrm>
        </p:grpSpPr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59840C3E-63A1-4CE3-AC4B-A384F23E4348}"/>
                </a:ext>
              </a:extLst>
            </p:cNvPr>
            <p:cNvSpPr/>
            <p:nvPr/>
          </p:nvSpPr>
          <p:spPr bwMode="gray">
            <a:xfrm>
              <a:off x="8957541" y="1963433"/>
              <a:ext cx="2350800" cy="792000"/>
            </a:xfrm>
            <a:prstGeom prst="rect">
              <a:avLst/>
            </a:prstGeom>
            <a:solidFill>
              <a:srgbClr val="F6F6F8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Textfeld 144">
              <a:extLst>
                <a:ext uri="{FF2B5EF4-FFF2-40B4-BE49-F238E27FC236}">
                  <a16:creationId xmlns:a16="http://schemas.microsoft.com/office/drawing/2014/main" id="{347C3886-2A0D-4EFD-B2AB-DF44B7737EE4}"/>
                </a:ext>
              </a:extLst>
            </p:cNvPr>
            <p:cNvSpPr txBox="1"/>
            <p:nvPr/>
          </p:nvSpPr>
          <p:spPr>
            <a:xfrm>
              <a:off x="9240271" y="1932635"/>
              <a:ext cx="19288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Dr. Patrick Graichen</a:t>
              </a:r>
            </a:p>
          </p:txBody>
        </p:sp>
      </p:grpSp>
      <p:pic>
        <p:nvPicPr>
          <p:cNvPr id="148" name="Picture 2" descr="http://www.agora-energiewende.de/uploads/pics/pg_01.jpg">
            <a:extLst>
              <a:ext uri="{FF2B5EF4-FFF2-40B4-BE49-F238E27FC236}">
                <a16:creationId xmlns:a16="http://schemas.microsoft.com/office/drawing/2014/main" id="{F33154D7-62AB-42E3-A9D5-FC5845FB91A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50206" y="3020726"/>
            <a:ext cx="405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Grafik 148">
            <a:extLst>
              <a:ext uri="{FF2B5EF4-FFF2-40B4-BE49-F238E27FC236}">
                <a16:creationId xmlns:a16="http://schemas.microsoft.com/office/drawing/2014/main" id="{96F9F18C-FFA6-49E7-B47D-A5C8CD397F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61" y="3077143"/>
            <a:ext cx="1024020" cy="4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6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at der Ag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feld 62"/>
          <p:cNvSpPr txBox="1"/>
          <p:nvPr userDrawn="1"/>
        </p:nvSpPr>
        <p:spPr>
          <a:xfrm>
            <a:off x="814917" y="1246563"/>
            <a:ext cx="84024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200" b="1" baseline="0" dirty="0">
                <a:latin typeface="+mj-lt"/>
              </a:rPr>
              <a:t>Agora Energiewende – Unser Internationales Netzwerk</a:t>
            </a:r>
            <a:endParaRPr lang="de-DE" sz="2200" b="1" dirty="0">
              <a:latin typeface="+mj-lt"/>
            </a:endParaRPr>
          </a:p>
        </p:txBody>
      </p:sp>
      <p:sp>
        <p:nvSpPr>
          <p:cNvPr id="5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6F074CD-5236-4A45-8DF2-D67FFEA12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1" y="1800291"/>
            <a:ext cx="10575395" cy="43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4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814915" y="2251800"/>
            <a:ext cx="10799999" cy="36000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31732" y="2345718"/>
            <a:ext cx="10260000" cy="3420000"/>
          </a:xfrm>
          <a:solidFill>
            <a:srgbClr val="E3E4EA"/>
          </a:solidFill>
        </p:spPr>
        <p:txBody>
          <a:bodyPr anchor="t"/>
          <a:lstStyle>
            <a:lvl1pPr marL="72000" indent="0">
              <a:buNone/>
              <a:defRPr sz="1400"/>
            </a:lvl1pPr>
          </a:lstStyle>
          <a:p>
            <a:r>
              <a:rPr lang="de-DE" dirty="0"/>
              <a:t>Grafik mit Rechtsklick einfügen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4917" y="1856507"/>
            <a:ext cx="10800000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Grafik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4914" y="5886389"/>
            <a:ext cx="10800000" cy="360000"/>
          </a:xfrm>
          <a:solidFill>
            <a:srgbClr val="E3E4EA"/>
          </a:solidFill>
        </p:spPr>
        <p:txBody>
          <a:bodyPr lIns="108000" anchor="ctr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Quelle Grafik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3332D871-220C-4248-8E48-E1D21EC1F62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3541629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gray">
          <a:xfrm>
            <a:off x="814915" y="2242275"/>
            <a:ext cx="5364001" cy="36000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gray">
          <a:xfrm>
            <a:off x="6247765" y="2242275"/>
            <a:ext cx="5367070" cy="36000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4916" y="5876475"/>
            <a:ext cx="5364000" cy="360000"/>
          </a:xfrm>
          <a:solidFill>
            <a:srgbClr val="E3E4EA"/>
          </a:solidFill>
        </p:spPr>
        <p:txBody>
          <a:bodyPr lIns="108000" anchor="ctr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Quelle Grafik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4917" y="1848075"/>
            <a:ext cx="5364000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Grafik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47764" y="5876475"/>
            <a:ext cx="5364000" cy="360000"/>
          </a:xfrm>
          <a:solidFill>
            <a:srgbClr val="E3E4EA"/>
          </a:solidFill>
        </p:spPr>
        <p:txBody>
          <a:bodyPr lIns="108000" anchor="ctr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Quelle Grafik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47765" y="1848075"/>
            <a:ext cx="5364000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Grafik</a:t>
            </a:r>
          </a:p>
        </p:txBody>
      </p:sp>
      <p:sp>
        <p:nvSpPr>
          <p:cNvPr id="15" name="Bildplatzhalt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49015" y="2332275"/>
            <a:ext cx="5095800" cy="3420000"/>
          </a:xfrm>
          <a:solidFill>
            <a:srgbClr val="E3E4EA"/>
          </a:solidFill>
        </p:spPr>
        <p:txBody>
          <a:bodyPr anchor="t"/>
          <a:lstStyle>
            <a:lvl1pPr marL="72000" indent="0">
              <a:buNone/>
              <a:defRPr sz="1400" baseline="0"/>
            </a:lvl1pPr>
          </a:lstStyle>
          <a:p>
            <a:r>
              <a:rPr lang="de-DE" dirty="0"/>
              <a:t>Grafik mit Rechtsklick einfügen</a:t>
            </a:r>
          </a:p>
        </p:txBody>
      </p:sp>
      <p:sp>
        <p:nvSpPr>
          <p:cNvPr id="16" name="Bildplatzhalter 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383400" y="2332275"/>
            <a:ext cx="5095800" cy="3420000"/>
          </a:xfrm>
          <a:solidFill>
            <a:srgbClr val="E3E4EA"/>
          </a:solidFill>
        </p:spPr>
        <p:txBody>
          <a:bodyPr anchor="t"/>
          <a:lstStyle>
            <a:lvl1pPr marL="72000" indent="0">
              <a:buNone/>
              <a:defRPr sz="1400" baseline="0"/>
            </a:lvl1pPr>
          </a:lstStyle>
          <a:p>
            <a:r>
              <a:rPr lang="de-DE" dirty="0"/>
              <a:t>Grafik mit Rechtsklick einfügen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467233CB-6B54-426B-B6F8-A85161A55D1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2077013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 bwMode="gray">
          <a:xfrm>
            <a:off x="814916" y="2242275"/>
            <a:ext cx="3563998" cy="36000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gray">
          <a:xfrm>
            <a:off x="4431341" y="2242275"/>
            <a:ext cx="3563998" cy="36000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 bwMode="gray">
          <a:xfrm>
            <a:off x="8047767" y="2242275"/>
            <a:ext cx="3563998" cy="36000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4916" y="5876475"/>
            <a:ext cx="3564000" cy="360000"/>
          </a:xfrm>
          <a:solidFill>
            <a:srgbClr val="E3E4EA"/>
          </a:solidFill>
        </p:spPr>
        <p:txBody>
          <a:bodyPr lIns="108000" anchor="ctr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Quelle Grafik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4917" y="1848075"/>
            <a:ext cx="3564000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Grafik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047765" y="5876475"/>
            <a:ext cx="3564000" cy="360000"/>
          </a:xfrm>
          <a:solidFill>
            <a:srgbClr val="E3E4EA"/>
          </a:solidFill>
        </p:spPr>
        <p:txBody>
          <a:bodyPr lIns="108000" anchor="ctr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Quelle Grafik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47765" y="1848075"/>
            <a:ext cx="3564000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Grafik</a:t>
            </a:r>
          </a:p>
        </p:txBody>
      </p:sp>
      <p:sp>
        <p:nvSpPr>
          <p:cNvPr id="15" name="Bildplatzhalt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04015" y="2332275"/>
            <a:ext cx="3385800" cy="3420000"/>
          </a:xfrm>
          <a:solidFill>
            <a:srgbClr val="E3E4EA"/>
          </a:solidFill>
        </p:spPr>
        <p:txBody>
          <a:bodyPr anchor="t"/>
          <a:lstStyle>
            <a:lvl1pPr marL="72000" indent="0">
              <a:buNone/>
              <a:defRPr sz="1400" baseline="0"/>
            </a:lvl1pPr>
          </a:lstStyle>
          <a:p>
            <a:r>
              <a:rPr lang="de-DE" dirty="0"/>
              <a:t>Grafik mit Rechtsklick einfügen</a:t>
            </a:r>
          </a:p>
        </p:txBody>
      </p:sp>
      <p:sp>
        <p:nvSpPr>
          <p:cNvPr id="16" name="Bildplatzhalter 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136866" y="2332275"/>
            <a:ext cx="3385800" cy="3420000"/>
          </a:xfrm>
          <a:solidFill>
            <a:srgbClr val="E3E4EA"/>
          </a:solidFill>
        </p:spPr>
        <p:txBody>
          <a:bodyPr anchor="t"/>
          <a:lstStyle>
            <a:lvl1pPr marL="72000" indent="0">
              <a:buNone/>
              <a:defRPr sz="1400" baseline="0"/>
            </a:lvl1pPr>
          </a:lstStyle>
          <a:p>
            <a:r>
              <a:rPr lang="de-DE" dirty="0"/>
              <a:t>Grafik mit Rechtsklick einfügen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431339" y="5876475"/>
            <a:ext cx="3564000" cy="360000"/>
          </a:xfrm>
          <a:solidFill>
            <a:srgbClr val="E3E4EA"/>
          </a:solidFill>
        </p:spPr>
        <p:txBody>
          <a:bodyPr lIns="108000" anchor="ctr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Quelle Grafik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431340" y="1848075"/>
            <a:ext cx="3564000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Grafik</a:t>
            </a:r>
          </a:p>
        </p:txBody>
      </p:sp>
      <p:sp>
        <p:nvSpPr>
          <p:cNvPr id="18" name="Bildplatzhalter 6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520440" y="2332275"/>
            <a:ext cx="3385800" cy="3420000"/>
          </a:xfrm>
          <a:solidFill>
            <a:srgbClr val="E3E4EA"/>
          </a:solidFill>
        </p:spPr>
        <p:txBody>
          <a:bodyPr anchor="t"/>
          <a:lstStyle>
            <a:lvl1pPr marL="72000" indent="0">
              <a:buNone/>
              <a:defRPr sz="1400" baseline="0"/>
            </a:lvl1pPr>
          </a:lstStyle>
          <a:p>
            <a:r>
              <a:rPr lang="de-DE" dirty="0"/>
              <a:t>Grafik mit Rechtsklick einfügen</a:t>
            </a:r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5D110FC9-7E70-45AF-AA47-00726D5B813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3997312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 +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 bwMode="gray">
          <a:xfrm>
            <a:off x="814915" y="2242275"/>
            <a:ext cx="6400800" cy="36000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14917" y="6425409"/>
            <a:ext cx="9889595" cy="221109"/>
          </a:xfrm>
        </p:spPr>
        <p:txBody>
          <a:bodyPr/>
          <a:lstStyle/>
          <a:p>
            <a:fld id="{D95B1713-4AF6-4486-B497-95539E03C42E}" type="datetime1">
              <a:rPr lang="de-DE" smtClean="0"/>
              <a:t>17.05.2021</a:t>
            </a:fld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4915" y="5876475"/>
            <a:ext cx="6399999" cy="360000"/>
          </a:xfrm>
          <a:solidFill>
            <a:srgbClr val="E3E4EA"/>
          </a:solidFill>
        </p:spPr>
        <p:txBody>
          <a:bodyPr lIns="108000" anchor="ctr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Quelle Grafik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4916" y="1848075"/>
            <a:ext cx="6399999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Grafik</a:t>
            </a:r>
          </a:p>
        </p:txBody>
      </p:sp>
      <p:sp>
        <p:nvSpPr>
          <p:cNvPr id="15" name="Bildplatzhalt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75315" y="2332275"/>
            <a:ext cx="6080000" cy="3420000"/>
          </a:xfrm>
          <a:solidFill>
            <a:srgbClr val="E3E4EA"/>
          </a:solidFill>
        </p:spPr>
        <p:txBody>
          <a:bodyPr anchor="t"/>
          <a:lstStyle>
            <a:lvl1pPr marL="72000" indent="0">
              <a:buNone/>
              <a:defRPr sz="1400" baseline="0"/>
            </a:lvl1pPr>
          </a:lstStyle>
          <a:p>
            <a:r>
              <a:rPr lang="de-DE" dirty="0"/>
              <a:t>Grafik mit Rechtsklick einfügen</a:t>
            </a: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7267575" y="1848075"/>
            <a:ext cx="4327640" cy="43884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359595" y="1936275"/>
            <a:ext cx="4143600" cy="4212000"/>
          </a:xfrm>
          <a:solidFill>
            <a:srgbClr val="F6F6F8"/>
          </a:solidFill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buFont typeface="Flexo" pitchFamily="50" charset="0"/>
              <a:buChar char="→"/>
              <a:defRPr sz="1400" baseline="0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/>
              <a:t>Bullet hinzufügen</a:t>
            </a:r>
          </a:p>
        </p:txBody>
      </p:sp>
    </p:spTree>
    <p:extLst>
      <p:ext uri="{BB962C8B-B14F-4D97-AF65-F5344CB8AC3E}">
        <p14:creationId xmlns:p14="http://schemas.microsoft.com/office/powerpoint/2010/main" val="26900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fik +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 bwMode="gray">
          <a:xfrm>
            <a:off x="814915" y="2242275"/>
            <a:ext cx="6400800" cy="36000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14917" y="6425409"/>
            <a:ext cx="9889595" cy="221109"/>
          </a:xfrm>
        </p:spPr>
        <p:txBody>
          <a:bodyPr/>
          <a:lstStyle/>
          <a:p>
            <a:fld id="{D95B1713-4AF6-4486-B497-95539E03C42E}" type="datetime1">
              <a:rPr lang="de-DE" smtClean="0"/>
              <a:t>17.05.2021</a:t>
            </a:fld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4915" y="5876475"/>
            <a:ext cx="6399999" cy="360000"/>
          </a:xfrm>
          <a:solidFill>
            <a:srgbClr val="E3E4EA"/>
          </a:solidFill>
        </p:spPr>
        <p:txBody>
          <a:bodyPr lIns="108000" anchor="ctr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Quelle Grafik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4916" y="1848075"/>
            <a:ext cx="6399999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Grafik</a:t>
            </a:r>
          </a:p>
        </p:txBody>
      </p:sp>
      <p:sp>
        <p:nvSpPr>
          <p:cNvPr id="15" name="Bildplatzhalt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75315" y="2332275"/>
            <a:ext cx="6080000" cy="3420000"/>
          </a:xfrm>
          <a:solidFill>
            <a:srgbClr val="E3E4EA"/>
          </a:solidFill>
        </p:spPr>
        <p:txBody>
          <a:bodyPr anchor="t"/>
          <a:lstStyle>
            <a:lvl1pPr marL="72000" indent="0">
              <a:buNone/>
              <a:defRPr sz="1400" baseline="0"/>
            </a:lvl1pPr>
          </a:lstStyle>
          <a:p>
            <a:r>
              <a:rPr lang="de-DE" dirty="0"/>
              <a:t>Grafik mit Rechtsklick einfügen</a:t>
            </a: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7267575" y="1848075"/>
            <a:ext cx="4327640" cy="43884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7359708" y="1921211"/>
            <a:ext cx="4143375" cy="1022573"/>
          </a:xfrm>
          <a:solidFill>
            <a:srgbClr val="F6F6F8"/>
          </a:solidFill>
        </p:spPr>
        <p:txBody>
          <a:bodyPr wrap="square" lIns="72000" tIns="72000" rIns="72000" bIns="72000" anchor="ctr" anchorCtr="0"/>
          <a:lstStyle>
            <a:lvl1pPr marL="0" indent="0" algn="l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9"/>
          </p:nvPr>
        </p:nvSpPr>
        <p:spPr>
          <a:xfrm>
            <a:off x="7359708" y="5133975"/>
            <a:ext cx="4143375" cy="1022573"/>
          </a:xfrm>
          <a:solidFill>
            <a:srgbClr val="F6F6F8"/>
          </a:solidFill>
        </p:spPr>
        <p:txBody>
          <a:bodyPr wrap="square" lIns="72000" tIns="72000" rIns="72000" bIns="72000" anchor="ctr" anchorCtr="0"/>
          <a:lstStyle>
            <a:lvl1pPr marL="0" indent="0" algn="l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>
          <a:xfrm>
            <a:off x="7359708" y="4063053"/>
            <a:ext cx="4143375" cy="1022573"/>
          </a:xfrm>
          <a:solidFill>
            <a:srgbClr val="F6F6F8"/>
          </a:solidFill>
        </p:spPr>
        <p:txBody>
          <a:bodyPr wrap="square" lIns="72000" tIns="72000" rIns="72000" bIns="72000" anchor="ctr" anchorCtr="0"/>
          <a:lstStyle>
            <a:lvl1pPr marL="0" indent="0" algn="l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22"/>
          </p:nvPr>
        </p:nvSpPr>
        <p:spPr>
          <a:xfrm>
            <a:off x="7359708" y="2992132"/>
            <a:ext cx="4143375" cy="1022573"/>
          </a:xfrm>
          <a:solidFill>
            <a:srgbClr val="F6F6F8"/>
          </a:solidFill>
        </p:spPr>
        <p:txBody>
          <a:bodyPr wrap="square" lIns="72000" tIns="72000" rIns="72000" bIns="72000" anchor="ctr" anchorCtr="0"/>
          <a:lstStyle>
            <a:lvl1pPr marL="0" indent="0" algn="l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939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32446635-CD83-43AC-BDF1-4781C630F3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32446635-CD83-43AC-BDF1-4781C630F3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14917" y="6425409"/>
            <a:ext cx="9889595" cy="221109"/>
          </a:xfrm>
        </p:spPr>
        <p:txBody>
          <a:bodyPr/>
          <a:lstStyle/>
          <a:p>
            <a:fld id="{D95B1713-4AF6-4486-B497-95539E03C42E}" type="datetime1">
              <a:rPr lang="de-DE" smtClean="0"/>
              <a:t>17.05.2021</a:t>
            </a:fld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814917" y="1827932"/>
            <a:ext cx="10780299" cy="4437858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04875" y="1913261"/>
            <a:ext cx="10591800" cy="4267200"/>
          </a:xfrm>
          <a:solidFill>
            <a:srgbClr val="F6F6F8"/>
          </a:solidFill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buSzPct val="100000"/>
              <a:buFont typeface="Flexo" pitchFamily="50" charset="0"/>
              <a:buChar char="→"/>
              <a:defRPr sz="1800" baseline="0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/>
              <a:t>Bullet hinzufügen</a:t>
            </a:r>
          </a:p>
        </p:txBody>
      </p:sp>
    </p:spTree>
    <p:extLst>
      <p:ext uri="{BB962C8B-B14F-4D97-AF65-F5344CB8AC3E}">
        <p14:creationId xmlns:p14="http://schemas.microsoft.com/office/powerpoint/2010/main" val="2000258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felder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24442" y="1848075"/>
            <a:ext cx="5364000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1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38240" y="1848075"/>
            <a:ext cx="5364000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2</a:t>
            </a: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824442" y="2228851"/>
            <a:ext cx="5364000" cy="40536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gray">
          <a:xfrm>
            <a:off x="6238240" y="2228851"/>
            <a:ext cx="5364000" cy="40536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02942" y="2293501"/>
            <a:ext cx="5207000" cy="3924300"/>
          </a:xfrm>
          <a:solidFill>
            <a:srgbClr val="F6F6F8"/>
          </a:solidFill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buFont typeface="Flexo" pitchFamily="50" charset="0"/>
              <a:buChar char="→"/>
              <a:defRPr sz="1800" baseline="0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/>
              <a:t>Bullet hinzufügen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316740" y="2293501"/>
            <a:ext cx="5207000" cy="3924300"/>
          </a:xfrm>
          <a:solidFill>
            <a:srgbClr val="F6F6F8"/>
          </a:solidFill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buFont typeface="Flexo" pitchFamily="50" charset="0"/>
              <a:buChar char="→"/>
              <a:defRPr sz="1800" baseline="0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/>
              <a:t>Bullet hinzufügen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D98668B2-90D3-44CF-BE93-A890696C0B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266298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Gebäude, Fabrik, alt enthält.&#10;&#10;Automatisch generierte Beschreibung">
            <a:extLst>
              <a:ext uri="{FF2B5EF4-FFF2-40B4-BE49-F238E27FC236}">
                <a16:creationId xmlns:a16="http://schemas.microsoft.com/office/drawing/2014/main" id="{A16B78F8-2F25-40C1-A43B-994001574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b="39370"/>
          <a:stretch/>
        </p:blipFill>
        <p:spPr>
          <a:xfrm>
            <a:off x="0" y="2336800"/>
            <a:ext cx="12192000" cy="4521200"/>
          </a:xfrm>
          <a:prstGeom prst="rect">
            <a:avLst/>
          </a:prstGeom>
        </p:spPr>
      </p:pic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18A302A-B51C-4FF9-AB4D-C385E02FD7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3251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99" imgH="499" progId="TCLayout.ActiveDocument.1">
                  <p:embed/>
                </p:oleObj>
              </mc:Choice>
              <mc:Fallback>
                <p:oleObj name="think-cell Slide" r:id="rId5" imgW="499" imgH="49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118A302A-B51C-4FF9-AB4D-C385E02FD7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1340B302-0281-4AE6-9AE9-6B0D644837FF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1" i="0" baseline="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431371" y="1664804"/>
            <a:ext cx="11425269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 bwMode="gray">
          <a:xfrm>
            <a:off x="1143000" y="2093632"/>
            <a:ext cx="4654764" cy="4767534"/>
          </a:xfrm>
          <a:solidFill>
            <a:srgbClr val="FFFFFF">
              <a:alpha val="50000"/>
            </a:srgbClr>
          </a:solidFill>
          <a:ln>
            <a:noFill/>
          </a:ln>
        </p:spPr>
        <p:txBody>
          <a:bodyPr lIns="216000" tIns="144000" rIns="216000" bIns="144000" anchor="ctr" anchorCtr="0"/>
          <a:lstStyle>
            <a:lvl1pPr marL="0" indent="0">
              <a:buFontTx/>
              <a:buNone/>
              <a:defRPr sz="3200" b="1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1504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4917" y="1828800"/>
            <a:ext cx="10780298" cy="4438651"/>
          </a:xfrm>
          <a:noFill/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buSzPct val="100000"/>
              <a:buFont typeface="Flexo" pitchFamily="50" charset="0"/>
              <a:buChar char="→"/>
              <a:defRPr sz="1800" baseline="0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/>
              <a:t>Bullet hinzufügen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9B9A3A27-829F-4281-A34E-2DDDF6B27B1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1531412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felder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4917" y="1828800"/>
            <a:ext cx="5331883" cy="4438651"/>
          </a:xfrm>
          <a:noFill/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buSzPct val="100000"/>
              <a:buFont typeface="Flexo" pitchFamily="50" charset="0"/>
              <a:buChar char="→"/>
              <a:defRPr sz="1800" baseline="0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/>
              <a:t>Bullet hinzufügen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76032" y="1828800"/>
            <a:ext cx="5331883" cy="4438651"/>
          </a:xfrm>
          <a:noFill/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buSzPct val="100000"/>
              <a:buFont typeface="Flexo" pitchFamily="50" charset="0"/>
              <a:buChar char="→"/>
              <a:defRPr sz="1800" baseline="0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/>
              <a:t>Bullet hinzufügen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00CCB2D-5579-42F9-8556-770791EFEFE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1161691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333EAA3-3F15-41A7-B605-C5B0B67CA98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411923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rgebnisse auf einen Blic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gray">
          <a:xfrm>
            <a:off x="814917" y="1827932"/>
            <a:ext cx="10780299" cy="4437858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gray">
          <a:xfrm>
            <a:off x="915516" y="1938661"/>
            <a:ext cx="10579100" cy="4216400"/>
          </a:xfrm>
          <a:prstGeom prst="rect">
            <a:avLst/>
          </a:prstGeom>
          <a:solidFill>
            <a:srgbClr val="F6F6F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feld 25"/>
          <p:cNvSpPr txBox="1"/>
          <p:nvPr userDrawn="1"/>
        </p:nvSpPr>
        <p:spPr>
          <a:xfrm>
            <a:off x="814917" y="1243257"/>
            <a:ext cx="84024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200" b="1" dirty="0">
                <a:latin typeface="+mj-lt"/>
              </a:rPr>
              <a:t>Ergebnisse</a:t>
            </a:r>
            <a:r>
              <a:rPr lang="de-DE" sz="2200" b="1" baseline="0" dirty="0">
                <a:latin typeface="+mj-lt"/>
              </a:rPr>
              <a:t> auf einen Blick</a:t>
            </a:r>
            <a:endParaRPr lang="de-DE" sz="2200" b="1" dirty="0">
              <a:latin typeface="+mj-lt"/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 userDrawn="1"/>
        </p:nvGraphicFramePr>
        <p:xfrm>
          <a:off x="2713513" y="2353300"/>
          <a:ext cx="6983107" cy="338712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6983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904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28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04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28000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04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28000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Ellipse 245"/>
          <p:cNvSpPr/>
          <p:nvPr userDrawn="1"/>
        </p:nvSpPr>
        <p:spPr>
          <a:xfrm>
            <a:off x="2954508" y="2748429"/>
            <a:ext cx="398700" cy="398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45720" rIns="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chemeClr val="accent3"/>
                </a:solidFill>
                <a:uFillTx/>
                <a:latin typeface="+mn-lt"/>
                <a:ea typeface="Times New Roman"/>
              </a:rPr>
              <a:t>1</a:t>
            </a:r>
            <a:endParaRPr lang="de-DE" sz="1400" b="0" i="0" u="none" strike="noStrike" kern="0" cap="none" spc="0" baseline="0" dirty="0">
              <a:solidFill>
                <a:srgbClr val="FFFFFF"/>
              </a:solidFill>
              <a:uFillTx/>
              <a:latin typeface="+mn-lt"/>
              <a:ea typeface="MS Mincho"/>
            </a:endParaRPr>
          </a:p>
        </p:txBody>
      </p:sp>
      <p:sp>
        <p:nvSpPr>
          <p:cNvPr id="22" name="Ellipse 245"/>
          <p:cNvSpPr/>
          <p:nvPr userDrawn="1"/>
        </p:nvSpPr>
        <p:spPr>
          <a:xfrm>
            <a:off x="2954508" y="3892435"/>
            <a:ext cx="398700" cy="398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45720" rIns="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chemeClr val="accent3"/>
                </a:solidFill>
                <a:uFillTx/>
                <a:latin typeface="+mn-lt"/>
                <a:ea typeface="Times New Roman"/>
              </a:rPr>
              <a:t>2</a:t>
            </a:r>
            <a:endParaRPr lang="de-DE" sz="1400" b="0" i="0" u="none" strike="noStrike" kern="0" cap="none" spc="0" baseline="0" dirty="0">
              <a:solidFill>
                <a:schemeClr val="accent3"/>
              </a:solidFill>
              <a:uFillTx/>
              <a:latin typeface="+mn-lt"/>
              <a:ea typeface="MS Mincho"/>
            </a:endParaRPr>
          </a:p>
        </p:txBody>
      </p:sp>
      <p:sp>
        <p:nvSpPr>
          <p:cNvPr id="23" name="Ellipse 245"/>
          <p:cNvSpPr/>
          <p:nvPr userDrawn="1"/>
        </p:nvSpPr>
        <p:spPr>
          <a:xfrm>
            <a:off x="2954508" y="4948196"/>
            <a:ext cx="398700" cy="398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45720" rIns="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chemeClr val="accent3"/>
                </a:solidFill>
                <a:uFillTx/>
                <a:latin typeface="+mn-lt"/>
                <a:ea typeface="Times New Roman"/>
              </a:rPr>
              <a:t>3</a:t>
            </a:r>
            <a:endParaRPr lang="de-DE" sz="1400" b="0" i="0" u="none" strike="noStrike" kern="0" cap="none" spc="0" baseline="0" dirty="0">
              <a:solidFill>
                <a:schemeClr val="accent3"/>
              </a:solidFill>
              <a:uFillTx/>
              <a:latin typeface="+mn-lt"/>
              <a:ea typeface="MS Mincho"/>
            </a:endParaRPr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3671285" y="2416724"/>
            <a:ext cx="5880929" cy="1008000"/>
          </a:xfrm>
          <a:noFill/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21"/>
          </p:nvPr>
        </p:nvSpPr>
        <p:spPr>
          <a:xfrm>
            <a:off x="3671285" y="3547402"/>
            <a:ext cx="5880929" cy="1008000"/>
          </a:xfrm>
          <a:noFill/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2"/>
          </p:nvPr>
        </p:nvSpPr>
        <p:spPr>
          <a:xfrm>
            <a:off x="3671285" y="4664254"/>
            <a:ext cx="5880929" cy="1008000"/>
          </a:xfrm>
          <a:noFill/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DFFAC648-4F4E-4A24-8505-94B8E07D659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864970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rgebnisse auf einen Blic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814917" y="1827932"/>
            <a:ext cx="10780299" cy="4437858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915516" y="1938661"/>
            <a:ext cx="10579100" cy="4216400"/>
          </a:xfrm>
          <a:prstGeom prst="rect">
            <a:avLst/>
          </a:prstGeom>
          <a:solidFill>
            <a:srgbClr val="F6F6F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6" name="Textfeld 25"/>
          <p:cNvSpPr txBox="1"/>
          <p:nvPr userDrawn="1"/>
        </p:nvSpPr>
        <p:spPr>
          <a:xfrm>
            <a:off x="814917" y="1243257"/>
            <a:ext cx="84024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200" b="1" dirty="0">
                <a:latin typeface="+mj-lt"/>
              </a:rPr>
              <a:t>Ergebnisse</a:t>
            </a:r>
            <a:r>
              <a:rPr lang="de-DE" sz="2200" b="1" baseline="0" dirty="0">
                <a:latin typeface="+mj-lt"/>
              </a:rPr>
              <a:t> auf einen Blick</a:t>
            </a:r>
            <a:endParaRPr lang="de-DE" sz="2200" b="1" dirty="0">
              <a:latin typeface="+mj-lt"/>
            </a:endParaRPr>
          </a:p>
        </p:txBody>
      </p:sp>
      <p:graphicFrame>
        <p:nvGraphicFramePr>
          <p:cNvPr id="39" name="Tabelle 38"/>
          <p:cNvGraphicFramePr>
            <a:graphicFrameLocks noGrp="1"/>
          </p:cNvGraphicFramePr>
          <p:nvPr userDrawn="1"/>
        </p:nvGraphicFramePr>
        <p:xfrm>
          <a:off x="2717374" y="2064803"/>
          <a:ext cx="6975384" cy="396411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697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102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28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02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28000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02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28000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02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28000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Ellipse 245"/>
          <p:cNvSpPr/>
          <p:nvPr userDrawn="1"/>
        </p:nvSpPr>
        <p:spPr>
          <a:xfrm>
            <a:off x="2917186" y="2347211"/>
            <a:ext cx="398700" cy="398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45720" rIns="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chemeClr val="accent3"/>
                </a:solidFill>
                <a:uFillTx/>
                <a:latin typeface="+mn-lt"/>
                <a:ea typeface="Times New Roman"/>
              </a:rPr>
              <a:t>1</a:t>
            </a:r>
            <a:endParaRPr lang="de-DE" sz="1400" b="0" i="0" u="none" strike="noStrike" kern="0" cap="none" spc="0" baseline="0" dirty="0">
              <a:solidFill>
                <a:srgbClr val="FFFFFF"/>
              </a:solidFill>
              <a:uFillTx/>
              <a:latin typeface="+mn-lt"/>
              <a:ea typeface="MS Mincho"/>
            </a:endParaRPr>
          </a:p>
        </p:txBody>
      </p:sp>
      <p:sp>
        <p:nvSpPr>
          <p:cNvPr id="41" name="Ellipse 245"/>
          <p:cNvSpPr/>
          <p:nvPr userDrawn="1"/>
        </p:nvSpPr>
        <p:spPr>
          <a:xfrm>
            <a:off x="2917186" y="3334410"/>
            <a:ext cx="398700" cy="398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45720" rIns="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chemeClr val="accent3"/>
                </a:solidFill>
                <a:uFillTx/>
                <a:latin typeface="+mn-lt"/>
                <a:ea typeface="Times New Roman"/>
              </a:rPr>
              <a:t>2</a:t>
            </a:r>
            <a:endParaRPr lang="de-DE" sz="1400" b="0" i="0" u="none" strike="noStrike" kern="0" cap="none" spc="0" baseline="0" dirty="0">
              <a:solidFill>
                <a:schemeClr val="accent3"/>
              </a:solidFill>
              <a:uFillTx/>
              <a:latin typeface="+mn-lt"/>
              <a:ea typeface="MS Mincho"/>
            </a:endParaRPr>
          </a:p>
        </p:txBody>
      </p:sp>
      <p:sp>
        <p:nvSpPr>
          <p:cNvPr id="42" name="Ellipse 245"/>
          <p:cNvSpPr/>
          <p:nvPr userDrawn="1"/>
        </p:nvSpPr>
        <p:spPr>
          <a:xfrm>
            <a:off x="2917186" y="4321609"/>
            <a:ext cx="398700" cy="398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45720" rIns="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chemeClr val="accent3"/>
                </a:solidFill>
                <a:uFillTx/>
                <a:latin typeface="+mn-lt"/>
                <a:ea typeface="Times New Roman"/>
              </a:rPr>
              <a:t>3</a:t>
            </a:r>
            <a:endParaRPr lang="de-DE" sz="1400" b="0" i="0" u="none" strike="noStrike" kern="0" cap="none" spc="0" baseline="0" dirty="0">
              <a:solidFill>
                <a:schemeClr val="accent3"/>
              </a:solidFill>
              <a:uFillTx/>
              <a:latin typeface="+mn-lt"/>
              <a:ea typeface="MS Mincho"/>
            </a:endParaRPr>
          </a:p>
        </p:txBody>
      </p:sp>
      <p:sp>
        <p:nvSpPr>
          <p:cNvPr id="43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3633963" y="2108718"/>
            <a:ext cx="5880929" cy="895000"/>
          </a:xfrm>
          <a:noFill/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Ellipse 245"/>
          <p:cNvSpPr/>
          <p:nvPr userDrawn="1"/>
        </p:nvSpPr>
        <p:spPr>
          <a:xfrm>
            <a:off x="2917186" y="5308807"/>
            <a:ext cx="398700" cy="398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45720" rIns="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chemeClr val="accent3"/>
                </a:solidFill>
                <a:uFillTx/>
                <a:latin typeface="+mn-lt"/>
                <a:ea typeface="MS Mincho"/>
              </a:rPr>
              <a:t>4</a:t>
            </a:r>
            <a:endParaRPr lang="de-DE" sz="1400" b="0" i="0" u="none" strike="noStrike" kern="0" cap="none" spc="0" baseline="0" dirty="0">
              <a:solidFill>
                <a:schemeClr val="accent3"/>
              </a:solidFill>
              <a:uFillTx/>
              <a:latin typeface="+mn-lt"/>
              <a:ea typeface="MS Mincho"/>
            </a:endParaRPr>
          </a:p>
        </p:txBody>
      </p:sp>
      <p:sp>
        <p:nvSpPr>
          <p:cNvPr id="47" name="Textplatzhalter 5"/>
          <p:cNvSpPr>
            <a:spLocks noGrp="1"/>
          </p:cNvSpPr>
          <p:nvPr>
            <p:ph type="body" sz="quarter" idx="19"/>
          </p:nvPr>
        </p:nvSpPr>
        <p:spPr>
          <a:xfrm>
            <a:off x="3633963" y="3100954"/>
            <a:ext cx="5880929" cy="895000"/>
          </a:xfrm>
          <a:noFill/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8" name="Textplatzhalter 5"/>
          <p:cNvSpPr>
            <a:spLocks noGrp="1"/>
          </p:cNvSpPr>
          <p:nvPr>
            <p:ph type="body" sz="quarter" idx="20"/>
          </p:nvPr>
        </p:nvSpPr>
        <p:spPr>
          <a:xfrm>
            <a:off x="3633963" y="4093190"/>
            <a:ext cx="5880929" cy="895000"/>
          </a:xfrm>
          <a:noFill/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9" name="Textplatzhalter 5"/>
          <p:cNvSpPr>
            <a:spLocks noGrp="1"/>
          </p:cNvSpPr>
          <p:nvPr>
            <p:ph type="body" sz="quarter" idx="21"/>
          </p:nvPr>
        </p:nvSpPr>
        <p:spPr>
          <a:xfrm>
            <a:off x="3633963" y="5085427"/>
            <a:ext cx="5880929" cy="895000"/>
          </a:xfrm>
          <a:noFill/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521F11F9-5AD1-43F3-BC5B-12727C86BAC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143844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113606"/>
            <a:ext cx="12191999" cy="47628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21" y="252265"/>
            <a:ext cx="3718462" cy="1464299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 bwMode="gray">
          <a:xfrm>
            <a:off x="1143000" y="2108872"/>
            <a:ext cx="4654800" cy="4767534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289117" y="2336800"/>
            <a:ext cx="4349683" cy="2366765"/>
          </a:xfrm>
        </p:spPr>
        <p:txBody>
          <a:bodyPr anchor="b" anchorCtr="0"/>
          <a:lstStyle>
            <a:lvl1pPr>
              <a:defRPr sz="3200" b="1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 bwMode="gray">
          <a:xfrm>
            <a:off x="1289117" y="4869806"/>
            <a:ext cx="4349683" cy="350515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02452" y="6285347"/>
            <a:ext cx="4336348" cy="30708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400" b="1" cap="all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Ort, Datum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289117" y="5905500"/>
            <a:ext cx="4349683" cy="304800"/>
          </a:xfrm>
        </p:spPr>
        <p:txBody>
          <a:bodyPr anchor="ctr" anchorCtr="0"/>
          <a:lstStyle>
            <a:lvl1pPr marL="0" indent="0">
              <a:buNone/>
              <a:defRPr sz="1600" b="1"/>
            </a:lvl1pPr>
          </a:lstStyle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51679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431371" y="1664804"/>
            <a:ext cx="11425269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Grafik 6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113606"/>
            <a:ext cx="12191999" cy="47628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 bwMode="gray">
          <a:xfrm>
            <a:off x="1143000" y="2108872"/>
            <a:ext cx="4654764" cy="4767534"/>
          </a:xfrm>
          <a:solidFill>
            <a:srgbClr val="FFFFFF">
              <a:alpha val="50000"/>
            </a:srgbClr>
          </a:solidFill>
          <a:ln>
            <a:noFill/>
          </a:ln>
        </p:spPr>
        <p:txBody>
          <a:bodyPr lIns="216000" tIns="144000" rIns="216000" bIns="144000" anchor="ctr" anchorCtr="0"/>
          <a:lstStyle>
            <a:lvl1pPr marL="0" indent="0">
              <a:buFontTx/>
              <a:buNone/>
              <a:defRPr sz="3200" b="1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7324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nksagung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431371" y="1664804"/>
            <a:ext cx="11425269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08872"/>
            <a:ext cx="12191999" cy="4762800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 bwMode="gray">
          <a:xfrm>
            <a:off x="1142964" y="2108872"/>
            <a:ext cx="4654800" cy="47664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grpSp>
        <p:nvGrpSpPr>
          <p:cNvPr id="26" name="Gruppieren 25"/>
          <p:cNvGrpSpPr/>
          <p:nvPr userDrawn="1"/>
        </p:nvGrpSpPr>
        <p:grpSpPr>
          <a:xfrm>
            <a:off x="5440444" y="549275"/>
            <a:ext cx="3240003" cy="583493"/>
            <a:chOff x="5440444" y="599511"/>
            <a:chExt cx="3240003" cy="583493"/>
          </a:xfrm>
        </p:grpSpPr>
        <p:grpSp>
          <p:nvGrpSpPr>
            <p:cNvPr id="17" name="Gruppieren 16"/>
            <p:cNvGrpSpPr/>
            <p:nvPr userDrawn="1"/>
          </p:nvGrpSpPr>
          <p:grpSpPr>
            <a:xfrm>
              <a:off x="5457726" y="960763"/>
              <a:ext cx="2643843" cy="222241"/>
              <a:chOff x="5288040" y="611970"/>
              <a:chExt cx="2643843" cy="222241"/>
            </a:xfrm>
          </p:grpSpPr>
          <p:pic>
            <p:nvPicPr>
              <p:cNvPr id="4" name="Grafik 3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8040" y="638853"/>
                <a:ext cx="153722" cy="124706"/>
              </a:xfrm>
              <a:prstGeom prst="rect">
                <a:avLst/>
              </a:prstGeom>
            </p:spPr>
          </p:pic>
          <p:sp>
            <p:nvSpPr>
              <p:cNvPr id="14" name="Inhaltsplatzhalter 2"/>
              <p:cNvSpPr txBox="1">
                <a:spLocks/>
              </p:cNvSpPr>
              <p:nvPr userDrawn="1"/>
            </p:nvSpPr>
            <p:spPr bwMode="gray">
              <a:xfrm>
                <a:off x="5591908" y="611970"/>
                <a:ext cx="2339975" cy="222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0" lvl="1" eaLnBrk="1" hangingPunct="1">
                  <a:buClr>
                    <a:schemeClr val="accent1"/>
                  </a:buClr>
                  <a:buFont typeface="Arial" pitchFamily="34" charset="0"/>
                  <a:buNone/>
                </a:pPr>
                <a:r>
                  <a:rPr lang="de-DE" sz="1100" dirty="0"/>
                  <a:t>www.twitter.com/AgoraEW</a:t>
                </a:r>
              </a:p>
            </p:txBody>
          </p:sp>
        </p:grpSp>
        <p:grpSp>
          <p:nvGrpSpPr>
            <p:cNvPr id="16" name="Gruppieren 15"/>
            <p:cNvGrpSpPr/>
            <p:nvPr userDrawn="1"/>
          </p:nvGrpSpPr>
          <p:grpSpPr>
            <a:xfrm>
              <a:off x="5440444" y="599511"/>
              <a:ext cx="3240003" cy="222241"/>
              <a:chOff x="5270759" y="778624"/>
              <a:chExt cx="2590058" cy="222241"/>
            </a:xfrm>
          </p:grpSpPr>
          <p:sp>
            <p:nvSpPr>
              <p:cNvPr id="21" name="Inhaltsplatzhalter 2"/>
              <p:cNvSpPr txBox="1">
                <a:spLocks/>
              </p:cNvSpPr>
              <p:nvPr userDrawn="1"/>
            </p:nvSpPr>
            <p:spPr bwMode="gray">
              <a:xfrm>
                <a:off x="5520842" y="778624"/>
                <a:ext cx="2339975" cy="222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marL="0" lvl="1" eaLnBrk="1" hangingPunct="1">
                  <a:buClr>
                    <a:schemeClr val="accent1"/>
                  </a:buClr>
                  <a:buFont typeface="Arial" pitchFamily="34" charset="0"/>
                  <a:buNone/>
                </a:pPr>
                <a:r>
                  <a:rPr lang="de-DE" sz="1100" baseline="0" dirty="0"/>
                  <a:t>Abonnieren sie unseren Newsletter unter </a:t>
                </a:r>
              </a:p>
              <a:p>
                <a:pPr marL="0" lvl="1" eaLnBrk="1" hangingPunct="1">
                  <a:buClr>
                    <a:schemeClr val="accent1"/>
                  </a:buClr>
                  <a:buFont typeface="Arial" pitchFamily="34" charset="0"/>
                  <a:buNone/>
                </a:pPr>
                <a:r>
                  <a:rPr lang="de-DE" sz="1100" baseline="0" dirty="0"/>
                  <a:t>www.agora-energiewende.de</a:t>
                </a:r>
                <a:endParaRPr lang="de-DE" sz="1100" dirty="0"/>
              </a:p>
            </p:txBody>
          </p:sp>
          <p:pic>
            <p:nvPicPr>
              <p:cNvPr id="10" name="Grafik 9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0759" y="819075"/>
                <a:ext cx="188284" cy="114447"/>
              </a:xfrm>
              <a:prstGeom prst="rect">
                <a:avLst/>
              </a:prstGeom>
            </p:spPr>
          </p:pic>
        </p:grpSp>
      </p:grpSp>
      <p:sp>
        <p:nvSpPr>
          <p:cNvPr id="22" name="Textfeld 21"/>
          <p:cNvSpPr txBox="1"/>
          <p:nvPr userDrawn="1"/>
        </p:nvSpPr>
        <p:spPr>
          <a:xfrm>
            <a:off x="1209360" y="2771564"/>
            <a:ext cx="4584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+mj-lt"/>
              </a:rPr>
              <a:t>Vielen Dank für Ihre</a:t>
            </a:r>
            <a:r>
              <a:rPr lang="de-DE" sz="3600" b="1" baseline="0" dirty="0">
                <a:latin typeface="+mj-lt"/>
              </a:rPr>
              <a:t> Aufmerksamkeit!</a:t>
            </a:r>
            <a:endParaRPr lang="de-DE" sz="3600" b="1" dirty="0">
              <a:latin typeface="+mj-lt"/>
            </a:endParaRPr>
          </a:p>
        </p:txBody>
      </p:sp>
      <p:sp>
        <p:nvSpPr>
          <p:cNvPr id="23" name="Inhaltsplatzhalter 2"/>
          <p:cNvSpPr txBox="1">
            <a:spLocks/>
          </p:cNvSpPr>
          <p:nvPr userDrawn="1"/>
        </p:nvSpPr>
        <p:spPr bwMode="gray">
          <a:xfrm>
            <a:off x="1209360" y="4608328"/>
            <a:ext cx="45845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eaLnBrk="1" hangingPunct="1">
              <a:buClr>
                <a:schemeClr val="accent1"/>
              </a:buClr>
              <a:buFont typeface="Arial" pitchFamily="34" charset="0"/>
              <a:buNone/>
            </a:pPr>
            <a:r>
              <a:rPr lang="de-DE" sz="1400" dirty="0"/>
              <a:t>Haben</a:t>
            </a:r>
            <a:r>
              <a:rPr lang="de-DE" sz="1400" baseline="0" dirty="0"/>
              <a:t> Sie noch Fragen oder Kommentare? Kontaktieren Sie mich gerne:</a:t>
            </a:r>
            <a:endParaRPr lang="de-DE" sz="1400" dirty="0"/>
          </a:p>
        </p:txBody>
      </p:sp>
      <p:sp>
        <p:nvSpPr>
          <p:cNvPr id="24" name="Inhaltsplatzhalter 2"/>
          <p:cNvSpPr txBox="1">
            <a:spLocks/>
          </p:cNvSpPr>
          <p:nvPr userDrawn="1"/>
        </p:nvSpPr>
        <p:spPr bwMode="gray">
          <a:xfrm>
            <a:off x="1209360" y="5925436"/>
            <a:ext cx="45845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0" algn="l" defTabSz="0"/>
            <a:r>
              <a:rPr lang="de-DE" sz="1400" noProof="0" dirty="0"/>
              <a:t>Agora Energiewende ist eine</a:t>
            </a:r>
            <a:r>
              <a:rPr lang="de-DE" sz="1400" baseline="0" noProof="0" dirty="0"/>
              <a:t> </a:t>
            </a:r>
            <a:r>
              <a:rPr lang="de-DE" sz="1400" noProof="0" dirty="0"/>
              <a:t>gemeinsame Initiative der Stiftung Mercator und der European </a:t>
            </a:r>
            <a:r>
              <a:rPr lang="de-DE" sz="1400" noProof="0" dirty="0" err="1"/>
              <a:t>Climate</a:t>
            </a:r>
            <a:r>
              <a:rPr lang="de-DE" sz="1400" noProof="0" dirty="0"/>
              <a:t> </a:t>
            </a:r>
            <a:r>
              <a:rPr lang="de-DE" sz="1400" noProof="0" dirty="0" err="1"/>
              <a:t>Foundation</a:t>
            </a:r>
            <a:r>
              <a:rPr lang="de-DE" sz="1400" noProof="0" dirty="0"/>
              <a:t>.</a:t>
            </a:r>
          </a:p>
        </p:txBody>
      </p:sp>
      <p:sp>
        <p:nvSpPr>
          <p:cNvPr id="25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209360" y="5130157"/>
            <a:ext cx="4584563" cy="299094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E-Mail-Adresse</a:t>
            </a:r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1209360" y="549275"/>
            <a:ext cx="4213225" cy="728663"/>
            <a:chOff x="1191759" y="549275"/>
            <a:chExt cx="4213225" cy="728663"/>
          </a:xfrm>
        </p:grpSpPr>
        <p:sp>
          <p:nvSpPr>
            <p:cNvPr id="20" name="Inhaltsplatzhalter 2"/>
            <p:cNvSpPr txBox="1">
              <a:spLocks/>
            </p:cNvSpPr>
            <p:nvPr userDrawn="1"/>
          </p:nvSpPr>
          <p:spPr bwMode="gray">
            <a:xfrm>
              <a:off x="1191759" y="549275"/>
              <a:ext cx="2341562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lvl="1" eaLnBrk="1" hangingPunct="1">
                <a:buClr>
                  <a:schemeClr val="accent1"/>
                </a:buClr>
                <a:buFont typeface="Arial" pitchFamily="34" charset="0"/>
                <a:buNone/>
              </a:pPr>
              <a:r>
                <a:rPr lang="de-DE" sz="1100" b="1" dirty="0"/>
                <a:t>Agora Energiewende</a:t>
              </a:r>
            </a:p>
            <a:p>
              <a:pPr marL="0" lvl="1" eaLnBrk="1" hangingPunct="1">
                <a:buClr>
                  <a:schemeClr val="accent1"/>
                </a:buClr>
                <a:buFont typeface="Arial" pitchFamily="34" charset="0"/>
                <a:buNone/>
              </a:pPr>
              <a:r>
                <a:rPr lang="de-DE" sz="1100" dirty="0"/>
                <a:t>Anna-Louisa-Karsch-Str.2</a:t>
              </a:r>
            </a:p>
            <a:p>
              <a:pPr marL="0" lvl="1" eaLnBrk="1" hangingPunct="1">
                <a:buClr>
                  <a:schemeClr val="accent1"/>
                </a:buClr>
                <a:buFont typeface="Arial" pitchFamily="34" charset="0"/>
                <a:buNone/>
              </a:pPr>
              <a:r>
                <a:rPr lang="de-DE" sz="1100" dirty="0"/>
                <a:t>10178 Berlin</a:t>
              </a:r>
            </a:p>
          </p:txBody>
        </p:sp>
        <p:sp>
          <p:nvSpPr>
            <p:cNvPr id="27" name="Inhaltsplatzhalter 2"/>
            <p:cNvSpPr txBox="1">
              <a:spLocks/>
            </p:cNvSpPr>
            <p:nvPr userDrawn="1"/>
          </p:nvSpPr>
          <p:spPr bwMode="gray">
            <a:xfrm>
              <a:off x="3065009" y="549275"/>
              <a:ext cx="2339975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lvl="1" eaLnBrk="1" hangingPunct="1">
                <a:buClr>
                  <a:schemeClr val="accent1"/>
                </a:buClr>
                <a:buFont typeface="Arial" pitchFamily="34" charset="0"/>
                <a:buNone/>
              </a:pPr>
              <a:r>
                <a:rPr lang="de-DE" sz="1100" b="1" dirty="0"/>
                <a:t>T </a:t>
              </a:r>
              <a:r>
                <a:rPr lang="de-DE" sz="1100" dirty="0"/>
                <a:t>+49 (0)30 700 1435 - 000</a:t>
              </a:r>
            </a:p>
            <a:p>
              <a:pPr marL="0" lvl="1" eaLnBrk="1" hangingPunct="1">
                <a:buClr>
                  <a:schemeClr val="accent1"/>
                </a:buClr>
                <a:buFont typeface="Arial" pitchFamily="34" charset="0"/>
                <a:buNone/>
              </a:pPr>
              <a:r>
                <a:rPr lang="de-DE" sz="1100" b="1" dirty="0"/>
                <a:t>F </a:t>
              </a:r>
              <a:r>
                <a:rPr lang="de-DE" sz="1100" dirty="0"/>
                <a:t>+49 (0)30 700 1435 - 129</a:t>
              </a:r>
            </a:p>
            <a:p>
              <a:pPr marL="0" lvl="1" eaLnBrk="1" hangingPunct="1">
                <a:buClr>
                  <a:schemeClr val="accent1"/>
                </a:buClr>
                <a:buFont typeface="Arial" pitchFamily="34" charset="0"/>
                <a:buNone/>
              </a:pPr>
              <a:br>
                <a:rPr lang="de-DE" sz="1100" dirty="0"/>
              </a:br>
              <a:r>
                <a:rPr lang="de-DE" sz="1100" dirty="0"/>
                <a:t>www.agora-energiewende.de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87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814915" y="2251800"/>
            <a:ext cx="10799999" cy="36000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31732" y="2345718"/>
            <a:ext cx="10260000" cy="3420000"/>
          </a:xfrm>
          <a:solidFill>
            <a:srgbClr val="E3E4EA"/>
          </a:solidFill>
        </p:spPr>
        <p:txBody>
          <a:bodyPr anchor="t"/>
          <a:lstStyle>
            <a:lvl1pPr marL="72000" indent="0">
              <a:buNone/>
              <a:defRPr sz="1400"/>
            </a:lvl1pPr>
          </a:lstStyle>
          <a:p>
            <a:r>
              <a:rPr lang="de-DE" dirty="0"/>
              <a:t>Grafik mit Rechtsklick einfügen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4917" y="1856507"/>
            <a:ext cx="10800000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Grafik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4914" y="5886389"/>
            <a:ext cx="10800000" cy="360000"/>
          </a:xfrm>
          <a:solidFill>
            <a:srgbClr val="E3E4EA"/>
          </a:solidFill>
        </p:spPr>
        <p:txBody>
          <a:bodyPr lIns="108000" anchor="ctr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Quelle Grafik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FB9F7913-CB85-44ED-9E01-9CDDA407D1C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1483661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gray">
          <a:xfrm>
            <a:off x="814915" y="2242275"/>
            <a:ext cx="5364001" cy="36000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gray">
          <a:xfrm>
            <a:off x="6247765" y="2242275"/>
            <a:ext cx="5367070" cy="36000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4916" y="5876475"/>
            <a:ext cx="5364000" cy="360000"/>
          </a:xfrm>
          <a:solidFill>
            <a:srgbClr val="E3E4EA"/>
          </a:solidFill>
        </p:spPr>
        <p:txBody>
          <a:bodyPr lIns="108000" anchor="ctr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Quelle Grafik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4917" y="1848075"/>
            <a:ext cx="5364000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Grafik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47764" y="5876475"/>
            <a:ext cx="5364000" cy="360000"/>
          </a:xfrm>
          <a:solidFill>
            <a:srgbClr val="E3E4EA"/>
          </a:solidFill>
        </p:spPr>
        <p:txBody>
          <a:bodyPr lIns="108000" anchor="ctr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Quelle Grafik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47765" y="1848075"/>
            <a:ext cx="5364000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Grafik</a:t>
            </a:r>
          </a:p>
        </p:txBody>
      </p:sp>
      <p:sp>
        <p:nvSpPr>
          <p:cNvPr id="15" name="Bildplatzhalt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49015" y="2332275"/>
            <a:ext cx="5095800" cy="3420000"/>
          </a:xfrm>
          <a:solidFill>
            <a:srgbClr val="E3E4EA"/>
          </a:solidFill>
        </p:spPr>
        <p:txBody>
          <a:bodyPr anchor="t"/>
          <a:lstStyle>
            <a:lvl1pPr marL="72000" indent="0">
              <a:buNone/>
              <a:defRPr sz="1400" baseline="0"/>
            </a:lvl1pPr>
          </a:lstStyle>
          <a:p>
            <a:r>
              <a:rPr lang="de-DE" dirty="0"/>
              <a:t>Grafik mit Rechtsklick einfügen</a:t>
            </a:r>
          </a:p>
        </p:txBody>
      </p:sp>
      <p:sp>
        <p:nvSpPr>
          <p:cNvPr id="16" name="Bildplatzhalter 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383400" y="2332275"/>
            <a:ext cx="5095800" cy="3420000"/>
          </a:xfrm>
          <a:solidFill>
            <a:srgbClr val="E3E4EA"/>
          </a:solidFill>
        </p:spPr>
        <p:txBody>
          <a:bodyPr anchor="t"/>
          <a:lstStyle>
            <a:lvl1pPr marL="72000" indent="0">
              <a:buNone/>
              <a:defRPr sz="1400" baseline="0"/>
            </a:lvl1pPr>
          </a:lstStyle>
          <a:p>
            <a:r>
              <a:rPr lang="de-DE" dirty="0"/>
              <a:t>Grafik mit Rechtsklick einfügen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56658734-C537-480A-9CF5-629FF1F30A5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237108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sagung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Ein Bild, das Gebäude, Fabrik, alt enthält.&#10;&#10;Automatisch generierte Beschreibung">
            <a:extLst>
              <a:ext uri="{FF2B5EF4-FFF2-40B4-BE49-F238E27FC236}">
                <a16:creationId xmlns:a16="http://schemas.microsoft.com/office/drawing/2014/main" id="{A2E3380D-458B-42DF-968B-ECC2BD84C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b="39370"/>
          <a:stretch/>
        </p:blipFill>
        <p:spPr>
          <a:xfrm>
            <a:off x="0" y="2336800"/>
            <a:ext cx="12192000" cy="4521200"/>
          </a:xfrm>
          <a:prstGeom prst="rect">
            <a:avLst/>
          </a:prstGeom>
        </p:spPr>
      </p:pic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557F3D6-6D33-4AC8-BB05-68B62AD9C1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88384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9" imgH="499" progId="TCLayout.ActiveDocument.1">
                  <p:embed/>
                </p:oleObj>
              </mc:Choice>
              <mc:Fallback>
                <p:oleObj name="think-cell Slide" r:id="rId4" imgW="499" imgH="49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557F3D6-6D33-4AC8-BB05-68B62AD9C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 bwMode="gray">
          <a:xfrm>
            <a:off x="431371" y="1664804"/>
            <a:ext cx="11425269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eck 1"/>
          <p:cNvSpPr/>
          <p:nvPr userDrawn="1"/>
        </p:nvSpPr>
        <p:spPr bwMode="gray">
          <a:xfrm>
            <a:off x="1142964" y="2093632"/>
            <a:ext cx="4654800" cy="47664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209360" y="2771564"/>
            <a:ext cx="4584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+mj-lt"/>
              </a:rPr>
              <a:t>Vielen Dank für Ihre</a:t>
            </a:r>
            <a:r>
              <a:rPr lang="de-DE" sz="3600" b="1" baseline="0" dirty="0">
                <a:latin typeface="+mj-lt"/>
              </a:rPr>
              <a:t> Aufmerksamkeit!</a:t>
            </a:r>
            <a:endParaRPr lang="de-DE" sz="3600" b="1" dirty="0">
              <a:latin typeface="+mj-lt"/>
            </a:endParaRPr>
          </a:p>
        </p:txBody>
      </p:sp>
      <p:sp>
        <p:nvSpPr>
          <p:cNvPr id="23" name="Inhaltsplatzhalter 2"/>
          <p:cNvSpPr txBox="1">
            <a:spLocks/>
          </p:cNvSpPr>
          <p:nvPr userDrawn="1"/>
        </p:nvSpPr>
        <p:spPr bwMode="gray">
          <a:xfrm>
            <a:off x="1209360" y="4608328"/>
            <a:ext cx="45845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eaLnBrk="1" hangingPunct="1">
              <a:buClr>
                <a:schemeClr val="accent1"/>
              </a:buClr>
              <a:buFont typeface="Arial" pitchFamily="34" charset="0"/>
              <a:buNone/>
            </a:pPr>
            <a:r>
              <a:rPr lang="de-DE" sz="1400" dirty="0"/>
              <a:t>Haben</a:t>
            </a:r>
            <a:r>
              <a:rPr lang="de-DE" sz="1400" baseline="0" dirty="0"/>
              <a:t> Sie noch Fragen oder Kommentare?</a:t>
            </a:r>
            <a:br>
              <a:rPr lang="de-DE" sz="1400" baseline="0" dirty="0"/>
            </a:br>
            <a:r>
              <a:rPr lang="de-DE" sz="1400" baseline="0" dirty="0"/>
              <a:t>Kontaktieren Sie uns gerne:</a:t>
            </a:r>
            <a:endParaRPr lang="de-DE" sz="1400" dirty="0"/>
          </a:p>
        </p:txBody>
      </p:sp>
      <p:sp>
        <p:nvSpPr>
          <p:cNvPr id="24" name="Inhaltsplatzhalter 2"/>
          <p:cNvSpPr txBox="1">
            <a:spLocks/>
          </p:cNvSpPr>
          <p:nvPr userDrawn="1"/>
        </p:nvSpPr>
        <p:spPr bwMode="gray">
          <a:xfrm>
            <a:off x="1209360" y="5925436"/>
            <a:ext cx="45845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0" algn="l" defTabSz="0"/>
            <a:endParaRPr lang="de-DE" sz="1400" noProof="0" dirty="0"/>
          </a:p>
        </p:txBody>
      </p:sp>
      <p:sp>
        <p:nvSpPr>
          <p:cNvPr id="25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209360" y="5130157"/>
            <a:ext cx="4584563" cy="299094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E-Mail-Adresse</a:t>
            </a:r>
          </a:p>
        </p:txBody>
      </p:sp>
    </p:spTree>
    <p:extLst>
      <p:ext uri="{BB962C8B-B14F-4D97-AF65-F5344CB8AC3E}">
        <p14:creationId xmlns:p14="http://schemas.microsoft.com/office/powerpoint/2010/main" val="225524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 bwMode="gray">
          <a:xfrm>
            <a:off x="814916" y="2242275"/>
            <a:ext cx="3563998" cy="36000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gray">
          <a:xfrm>
            <a:off x="4431341" y="2242275"/>
            <a:ext cx="3563998" cy="36000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 bwMode="gray">
          <a:xfrm>
            <a:off x="8047767" y="2242275"/>
            <a:ext cx="3563998" cy="36000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4916" y="5876475"/>
            <a:ext cx="3564000" cy="360000"/>
          </a:xfrm>
          <a:solidFill>
            <a:srgbClr val="E3E4EA"/>
          </a:solidFill>
        </p:spPr>
        <p:txBody>
          <a:bodyPr lIns="108000" anchor="ctr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Quelle Grafik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4917" y="1848075"/>
            <a:ext cx="3564000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Grafik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047765" y="5876475"/>
            <a:ext cx="3564000" cy="360000"/>
          </a:xfrm>
          <a:solidFill>
            <a:srgbClr val="E3E4EA"/>
          </a:solidFill>
        </p:spPr>
        <p:txBody>
          <a:bodyPr lIns="108000" anchor="ctr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Quelle Grafik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47765" y="1848075"/>
            <a:ext cx="3564000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Grafik</a:t>
            </a:r>
          </a:p>
        </p:txBody>
      </p:sp>
      <p:sp>
        <p:nvSpPr>
          <p:cNvPr id="15" name="Bildplatzhalt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04015" y="2332275"/>
            <a:ext cx="3385800" cy="3420000"/>
          </a:xfrm>
          <a:solidFill>
            <a:srgbClr val="E3E4EA"/>
          </a:solidFill>
        </p:spPr>
        <p:txBody>
          <a:bodyPr anchor="t"/>
          <a:lstStyle>
            <a:lvl1pPr marL="72000" indent="0">
              <a:buNone/>
              <a:defRPr sz="1400" baseline="0"/>
            </a:lvl1pPr>
          </a:lstStyle>
          <a:p>
            <a:r>
              <a:rPr lang="de-DE" dirty="0"/>
              <a:t>Grafik mit Rechtsklick einfügen</a:t>
            </a:r>
          </a:p>
        </p:txBody>
      </p:sp>
      <p:sp>
        <p:nvSpPr>
          <p:cNvPr id="16" name="Bildplatzhalter 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136866" y="2332275"/>
            <a:ext cx="3385800" cy="3420000"/>
          </a:xfrm>
          <a:solidFill>
            <a:srgbClr val="E3E4EA"/>
          </a:solidFill>
        </p:spPr>
        <p:txBody>
          <a:bodyPr anchor="t"/>
          <a:lstStyle>
            <a:lvl1pPr marL="72000" indent="0">
              <a:buNone/>
              <a:defRPr sz="1400" baseline="0"/>
            </a:lvl1pPr>
          </a:lstStyle>
          <a:p>
            <a:r>
              <a:rPr lang="de-DE" dirty="0"/>
              <a:t>Grafik mit Rechtsklick einfügen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431339" y="5876475"/>
            <a:ext cx="3564000" cy="360000"/>
          </a:xfrm>
          <a:solidFill>
            <a:srgbClr val="E3E4EA"/>
          </a:solidFill>
        </p:spPr>
        <p:txBody>
          <a:bodyPr lIns="108000" anchor="ctr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Quelle Grafik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431340" y="1848075"/>
            <a:ext cx="3564000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Grafik</a:t>
            </a:r>
          </a:p>
        </p:txBody>
      </p:sp>
      <p:sp>
        <p:nvSpPr>
          <p:cNvPr id="18" name="Bildplatzhalter 6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520440" y="2332275"/>
            <a:ext cx="3385800" cy="3420000"/>
          </a:xfrm>
          <a:solidFill>
            <a:srgbClr val="E3E4EA"/>
          </a:solidFill>
        </p:spPr>
        <p:txBody>
          <a:bodyPr anchor="t"/>
          <a:lstStyle>
            <a:lvl1pPr marL="72000" indent="0">
              <a:buNone/>
              <a:defRPr sz="1400" baseline="0"/>
            </a:lvl1pPr>
          </a:lstStyle>
          <a:p>
            <a:r>
              <a:rPr lang="de-DE" dirty="0"/>
              <a:t>Grafik mit Rechtsklick einfügen</a:t>
            </a:r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EEBC4D2E-6C1E-4A16-ABB8-05546EEA967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2335297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Grafik + Tex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 bwMode="gray">
          <a:xfrm>
            <a:off x="814915" y="2242275"/>
            <a:ext cx="6400800" cy="36000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4915" y="5876475"/>
            <a:ext cx="6399999" cy="360000"/>
          </a:xfrm>
          <a:solidFill>
            <a:srgbClr val="E3E4EA"/>
          </a:solidFill>
        </p:spPr>
        <p:txBody>
          <a:bodyPr lIns="108000" anchor="ctr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Quelle Grafik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4916" y="1848075"/>
            <a:ext cx="6399999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Grafik</a:t>
            </a:r>
          </a:p>
        </p:txBody>
      </p:sp>
      <p:sp>
        <p:nvSpPr>
          <p:cNvPr id="15" name="Bildplatzhalt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75315" y="2332275"/>
            <a:ext cx="6080000" cy="3420000"/>
          </a:xfrm>
          <a:solidFill>
            <a:srgbClr val="E3E4EA"/>
          </a:solidFill>
        </p:spPr>
        <p:txBody>
          <a:bodyPr anchor="t"/>
          <a:lstStyle>
            <a:lvl1pPr marL="72000" indent="0">
              <a:buNone/>
              <a:defRPr sz="1400" baseline="0"/>
            </a:lvl1pPr>
          </a:lstStyle>
          <a:p>
            <a:r>
              <a:rPr lang="de-DE" dirty="0"/>
              <a:t>Grafik mit Rechtsklick einfügen</a:t>
            </a: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7267575" y="1848075"/>
            <a:ext cx="4327640" cy="43884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359595" y="1936275"/>
            <a:ext cx="4143600" cy="4212000"/>
          </a:xfrm>
          <a:solidFill>
            <a:srgbClr val="F6F6F8"/>
          </a:solidFill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buFont typeface="Flexo" pitchFamily="50" charset="0"/>
              <a:buChar char="→"/>
              <a:defRPr sz="1400" baseline="0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/>
              <a:t>Bullet hinzufügen</a:t>
            </a: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479299CA-30A4-4DC0-9A38-56E2E3F67F1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975729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Grafik +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 bwMode="gray">
          <a:xfrm>
            <a:off x="814915" y="2242275"/>
            <a:ext cx="6400800" cy="36000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14915" y="5876475"/>
            <a:ext cx="6399999" cy="360000"/>
          </a:xfrm>
          <a:solidFill>
            <a:srgbClr val="E3E4EA"/>
          </a:solidFill>
        </p:spPr>
        <p:txBody>
          <a:bodyPr lIns="108000" anchor="ctr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Quelle Grafik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14916" y="1848075"/>
            <a:ext cx="6399999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Grafik</a:t>
            </a:r>
          </a:p>
        </p:txBody>
      </p:sp>
      <p:sp>
        <p:nvSpPr>
          <p:cNvPr id="15" name="Bildplatzhalt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975315" y="2332275"/>
            <a:ext cx="6080000" cy="3420000"/>
          </a:xfrm>
          <a:solidFill>
            <a:srgbClr val="E3E4EA"/>
          </a:solidFill>
        </p:spPr>
        <p:txBody>
          <a:bodyPr anchor="t"/>
          <a:lstStyle>
            <a:lvl1pPr marL="72000" indent="0">
              <a:buNone/>
              <a:defRPr sz="1400" baseline="0"/>
            </a:lvl1pPr>
          </a:lstStyle>
          <a:p>
            <a:r>
              <a:rPr lang="de-DE" dirty="0"/>
              <a:t>Grafik mit Rechtsklick einfügen</a:t>
            </a: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7267575" y="1848075"/>
            <a:ext cx="4327640" cy="43884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7359708" y="1921211"/>
            <a:ext cx="4143375" cy="1022573"/>
          </a:xfrm>
          <a:solidFill>
            <a:srgbClr val="F6F6F8"/>
          </a:solidFill>
        </p:spPr>
        <p:txBody>
          <a:bodyPr wrap="square" lIns="72000" tIns="72000" rIns="72000" bIns="72000" anchor="ctr" anchorCtr="0"/>
          <a:lstStyle>
            <a:lvl1pPr marL="0" indent="0" algn="l">
              <a:lnSpc>
                <a:spcPct val="100000"/>
              </a:lnSpc>
              <a:buNone/>
              <a:defRPr sz="1400" b="0"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9"/>
          </p:nvPr>
        </p:nvSpPr>
        <p:spPr>
          <a:xfrm>
            <a:off x="7359708" y="5133975"/>
            <a:ext cx="4143375" cy="1022573"/>
          </a:xfrm>
          <a:solidFill>
            <a:srgbClr val="F6F6F8"/>
          </a:solidFill>
        </p:spPr>
        <p:txBody>
          <a:bodyPr wrap="square" lIns="72000" tIns="72000" rIns="72000" bIns="72000" anchor="ctr" anchorCtr="0"/>
          <a:lstStyle>
            <a:lvl1pPr marL="0" indent="0" algn="l">
              <a:lnSpc>
                <a:spcPct val="100000"/>
              </a:lnSpc>
              <a:buNone/>
              <a:defRPr sz="1400" b="0"/>
            </a:lvl1pPr>
          </a:lstStyle>
          <a:p>
            <a:pPr lvl="0"/>
            <a:endParaRPr lang="de-DE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20"/>
          </p:nvPr>
        </p:nvSpPr>
        <p:spPr>
          <a:xfrm>
            <a:off x="7359708" y="4063053"/>
            <a:ext cx="4143375" cy="1022573"/>
          </a:xfrm>
          <a:solidFill>
            <a:srgbClr val="F6F6F8"/>
          </a:solidFill>
        </p:spPr>
        <p:txBody>
          <a:bodyPr wrap="square" lIns="72000" tIns="72000" rIns="72000" bIns="72000" anchor="ctr" anchorCtr="0"/>
          <a:lstStyle>
            <a:lvl1pPr marL="0" indent="0" algn="l">
              <a:lnSpc>
                <a:spcPct val="100000"/>
              </a:lnSpc>
              <a:buNone/>
              <a:defRPr sz="1400" b="0"/>
            </a:lvl1pPr>
          </a:lstStyle>
          <a:p>
            <a:pPr lvl="0"/>
            <a:endParaRPr lang="de-DE" dirty="0"/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22"/>
          </p:nvPr>
        </p:nvSpPr>
        <p:spPr>
          <a:xfrm>
            <a:off x="7359708" y="2992132"/>
            <a:ext cx="4143375" cy="1022573"/>
          </a:xfrm>
          <a:solidFill>
            <a:srgbClr val="F6F6F8"/>
          </a:solidFill>
        </p:spPr>
        <p:txBody>
          <a:bodyPr wrap="square" lIns="72000" tIns="72000" rIns="72000" bIns="72000" anchor="ctr" anchorCtr="0"/>
          <a:lstStyle>
            <a:lvl1pPr marL="0" indent="0" algn="l">
              <a:lnSpc>
                <a:spcPct val="100000"/>
              </a:lnSpc>
              <a:buNone/>
              <a:defRPr sz="1400" b="0"/>
            </a:lvl1pPr>
          </a:lstStyle>
          <a:p>
            <a:pPr lvl="0"/>
            <a:endParaRPr lang="de-DE" dirty="0"/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4EED126C-73C3-4EF9-B62F-231F6739437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2706583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Textfeld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/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814917" y="1827932"/>
            <a:ext cx="10780299" cy="4437858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04875" y="1913261"/>
            <a:ext cx="10591800" cy="4267200"/>
          </a:xfrm>
          <a:solidFill>
            <a:srgbClr val="F6F6F8"/>
          </a:solidFill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buSzPct val="100000"/>
              <a:buFont typeface="Flexo" pitchFamily="50" charset="0"/>
              <a:buChar char="→"/>
              <a:defRPr sz="1800" baseline="0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/>
              <a:t>Bullet hinzufügen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E5C63A2-0EB3-4DB8-9AEF-B32BE53D230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2840529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extfelder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24442" y="1848075"/>
            <a:ext cx="5364000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1</a:t>
            </a: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38240" y="1848075"/>
            <a:ext cx="5364000" cy="360000"/>
          </a:xfrm>
          <a:solidFill>
            <a:srgbClr val="E3E4EA"/>
          </a:solidFill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/>
            </a:lvl1pPr>
          </a:lstStyle>
          <a:p>
            <a:pPr lvl="0"/>
            <a:r>
              <a:rPr lang="de-DE" dirty="0"/>
              <a:t>Titel 2</a:t>
            </a:r>
          </a:p>
        </p:txBody>
      </p:sp>
      <p:sp>
        <p:nvSpPr>
          <p:cNvPr id="12" name="Rechteck 11"/>
          <p:cNvSpPr/>
          <p:nvPr userDrawn="1"/>
        </p:nvSpPr>
        <p:spPr bwMode="gray">
          <a:xfrm>
            <a:off x="824442" y="2228851"/>
            <a:ext cx="5364000" cy="40536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 bwMode="gray">
          <a:xfrm>
            <a:off x="6238240" y="2228851"/>
            <a:ext cx="5364000" cy="40536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02942" y="2293501"/>
            <a:ext cx="5207000" cy="3924300"/>
          </a:xfrm>
          <a:solidFill>
            <a:srgbClr val="F6F6F8"/>
          </a:solidFill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buFont typeface="Flexo" pitchFamily="50" charset="0"/>
              <a:buChar char="→"/>
              <a:defRPr sz="1800" baseline="0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/>
              <a:t>Bullet hinzufügen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316740" y="2293501"/>
            <a:ext cx="5207000" cy="3924300"/>
          </a:xfrm>
          <a:solidFill>
            <a:srgbClr val="F6F6F8"/>
          </a:solidFill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buFont typeface="Flexo" pitchFamily="50" charset="0"/>
              <a:buChar char="→"/>
              <a:defRPr sz="1800" baseline="0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/>
              <a:t>Bullet hinzufügen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B24E453-3184-41DA-AEB5-42A96EF03D6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1221494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Textfeld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4917" y="1828800"/>
            <a:ext cx="10780298" cy="4438651"/>
          </a:xfrm>
          <a:noFill/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buSzPct val="100000"/>
              <a:buFont typeface="Flexo" pitchFamily="50" charset="0"/>
              <a:buChar char="→"/>
              <a:defRPr sz="1800" baseline="0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/>
              <a:t>Bullet hinzufügen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1C0A2C5D-5E45-430D-99AC-555E99C99A0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2523546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extfelder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4918" y="628001"/>
            <a:ext cx="8401429" cy="1017636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4917" y="1828800"/>
            <a:ext cx="5331883" cy="4438651"/>
          </a:xfrm>
          <a:noFill/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buSzPct val="100000"/>
              <a:buFont typeface="Flexo" pitchFamily="50" charset="0"/>
              <a:buChar char="→"/>
              <a:defRPr sz="1800" baseline="0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/>
              <a:t>Bullet hinzufügen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76032" y="1828800"/>
            <a:ext cx="5331883" cy="4438651"/>
          </a:xfrm>
          <a:noFill/>
        </p:spPr>
        <p:txBody>
          <a:bodyPr lIns="72000" tIns="72000" rIns="72000" bIns="72000"/>
          <a:lstStyle>
            <a:lvl1pPr marL="285750" indent="-285750">
              <a:lnSpc>
                <a:spcPct val="100000"/>
              </a:lnSpc>
              <a:buSzPct val="100000"/>
              <a:buFont typeface="Flexo" pitchFamily="50" charset="0"/>
              <a:buChar char="→"/>
              <a:defRPr sz="1800" baseline="0"/>
            </a:lvl1pPr>
            <a:lvl2pPr marL="0" indent="0">
              <a:buNone/>
              <a:defRPr sz="1400"/>
            </a:lvl2pPr>
          </a:lstStyle>
          <a:p>
            <a:pPr lvl="0"/>
            <a:r>
              <a:rPr lang="de-DE" dirty="0"/>
              <a:t>Bullet hinzufügen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77D98B3-1944-4333-8AE5-B2D20B2A138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880756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FB94580D-694D-4A6B-A4F2-C499B5B7521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2434690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Ergebnisse auf einen Blic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gray">
          <a:xfrm>
            <a:off x="814917" y="1827932"/>
            <a:ext cx="10780299" cy="4437858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gray">
          <a:xfrm>
            <a:off x="915516" y="1938661"/>
            <a:ext cx="10579100" cy="4216400"/>
          </a:xfrm>
          <a:prstGeom prst="rect">
            <a:avLst/>
          </a:prstGeom>
          <a:solidFill>
            <a:srgbClr val="F6F6F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Textfeld 25"/>
          <p:cNvSpPr txBox="1"/>
          <p:nvPr userDrawn="1"/>
        </p:nvSpPr>
        <p:spPr>
          <a:xfrm>
            <a:off x="814917" y="1243257"/>
            <a:ext cx="84024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200" b="1" dirty="0">
                <a:latin typeface="+mj-lt"/>
              </a:rPr>
              <a:t>Ergebnisse</a:t>
            </a:r>
            <a:r>
              <a:rPr lang="de-DE" sz="2200" b="1" baseline="0" dirty="0">
                <a:latin typeface="+mj-lt"/>
              </a:rPr>
              <a:t> auf einen Blick</a:t>
            </a:r>
            <a:endParaRPr lang="de-DE" sz="2200" b="1" dirty="0">
              <a:latin typeface="+mj-lt"/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 userDrawn="1"/>
        </p:nvGraphicFramePr>
        <p:xfrm>
          <a:off x="2713513" y="2353300"/>
          <a:ext cx="6983107" cy="338712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6983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904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28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04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28000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04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28000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Ellipse 245"/>
          <p:cNvSpPr/>
          <p:nvPr userDrawn="1"/>
        </p:nvSpPr>
        <p:spPr>
          <a:xfrm>
            <a:off x="2954508" y="2748429"/>
            <a:ext cx="398700" cy="398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45720" rIns="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chemeClr val="accent3"/>
                </a:solidFill>
                <a:uFillTx/>
                <a:latin typeface="+mn-lt"/>
                <a:ea typeface="Times New Roman"/>
              </a:rPr>
              <a:t>1</a:t>
            </a:r>
            <a:endParaRPr lang="de-DE" sz="1400" b="0" i="0" u="none" strike="noStrike" kern="0" cap="none" spc="0" baseline="0" dirty="0">
              <a:solidFill>
                <a:srgbClr val="FFFFFF"/>
              </a:solidFill>
              <a:uFillTx/>
              <a:latin typeface="+mn-lt"/>
              <a:ea typeface="MS Mincho"/>
            </a:endParaRPr>
          </a:p>
        </p:txBody>
      </p:sp>
      <p:sp>
        <p:nvSpPr>
          <p:cNvPr id="22" name="Ellipse 245"/>
          <p:cNvSpPr/>
          <p:nvPr userDrawn="1"/>
        </p:nvSpPr>
        <p:spPr>
          <a:xfrm>
            <a:off x="2954508" y="3892435"/>
            <a:ext cx="398700" cy="398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45720" rIns="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chemeClr val="accent3"/>
                </a:solidFill>
                <a:uFillTx/>
                <a:latin typeface="+mn-lt"/>
                <a:ea typeface="Times New Roman"/>
              </a:rPr>
              <a:t>2</a:t>
            </a:r>
            <a:endParaRPr lang="de-DE" sz="1400" b="0" i="0" u="none" strike="noStrike" kern="0" cap="none" spc="0" baseline="0" dirty="0">
              <a:solidFill>
                <a:schemeClr val="accent3"/>
              </a:solidFill>
              <a:uFillTx/>
              <a:latin typeface="+mn-lt"/>
              <a:ea typeface="MS Mincho"/>
            </a:endParaRPr>
          </a:p>
        </p:txBody>
      </p:sp>
      <p:sp>
        <p:nvSpPr>
          <p:cNvPr id="23" name="Ellipse 245"/>
          <p:cNvSpPr/>
          <p:nvPr userDrawn="1"/>
        </p:nvSpPr>
        <p:spPr>
          <a:xfrm>
            <a:off x="2954508" y="4948196"/>
            <a:ext cx="398700" cy="398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45720" rIns="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chemeClr val="accent3"/>
                </a:solidFill>
                <a:uFillTx/>
                <a:latin typeface="+mn-lt"/>
                <a:ea typeface="Times New Roman"/>
              </a:rPr>
              <a:t>3</a:t>
            </a:r>
            <a:endParaRPr lang="de-DE" sz="1400" b="0" i="0" u="none" strike="noStrike" kern="0" cap="none" spc="0" baseline="0" dirty="0">
              <a:solidFill>
                <a:schemeClr val="accent3"/>
              </a:solidFill>
              <a:uFillTx/>
              <a:latin typeface="+mn-lt"/>
              <a:ea typeface="MS Mincho"/>
            </a:endParaRPr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3671285" y="2416724"/>
            <a:ext cx="5880929" cy="1008000"/>
          </a:xfrm>
          <a:noFill/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21"/>
          </p:nvPr>
        </p:nvSpPr>
        <p:spPr>
          <a:xfrm>
            <a:off x="3671285" y="3547402"/>
            <a:ext cx="5880929" cy="1008000"/>
          </a:xfrm>
          <a:noFill/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2"/>
          </p:nvPr>
        </p:nvSpPr>
        <p:spPr>
          <a:xfrm>
            <a:off x="3671285" y="4664254"/>
            <a:ext cx="5880929" cy="1008000"/>
          </a:xfrm>
          <a:noFill/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EEBBE547-E409-4334-B497-2849EA44F6A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871365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Ergebnisse auf einen Blic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814917" y="1827932"/>
            <a:ext cx="10780299" cy="4437858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915516" y="1938661"/>
            <a:ext cx="10579100" cy="4216400"/>
          </a:xfrm>
          <a:prstGeom prst="rect">
            <a:avLst/>
          </a:prstGeom>
          <a:solidFill>
            <a:srgbClr val="F6F6F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26" name="Textfeld 25"/>
          <p:cNvSpPr txBox="1"/>
          <p:nvPr userDrawn="1"/>
        </p:nvSpPr>
        <p:spPr>
          <a:xfrm>
            <a:off x="814917" y="1243257"/>
            <a:ext cx="84024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200" b="1" dirty="0">
                <a:latin typeface="+mj-lt"/>
              </a:rPr>
              <a:t>Ergebnisse</a:t>
            </a:r>
            <a:r>
              <a:rPr lang="de-DE" sz="2200" b="1" baseline="0" dirty="0">
                <a:latin typeface="+mj-lt"/>
              </a:rPr>
              <a:t> auf einen Blick</a:t>
            </a:r>
            <a:endParaRPr lang="de-DE" sz="2200" b="1" dirty="0">
              <a:latin typeface="+mj-lt"/>
            </a:endParaRPr>
          </a:p>
        </p:txBody>
      </p:sp>
      <p:graphicFrame>
        <p:nvGraphicFramePr>
          <p:cNvPr id="39" name="Tabelle 38"/>
          <p:cNvGraphicFramePr>
            <a:graphicFrameLocks noGrp="1"/>
          </p:cNvGraphicFramePr>
          <p:nvPr userDrawn="1"/>
        </p:nvGraphicFramePr>
        <p:xfrm>
          <a:off x="2717374" y="2064803"/>
          <a:ext cx="6975384" cy="396411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6975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102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28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02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28000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02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28000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02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28000"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A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Ellipse 245"/>
          <p:cNvSpPr/>
          <p:nvPr userDrawn="1"/>
        </p:nvSpPr>
        <p:spPr>
          <a:xfrm>
            <a:off x="2917186" y="2347211"/>
            <a:ext cx="398700" cy="398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45720" rIns="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chemeClr val="accent3"/>
                </a:solidFill>
                <a:uFillTx/>
                <a:latin typeface="+mn-lt"/>
                <a:ea typeface="Times New Roman"/>
              </a:rPr>
              <a:t>1</a:t>
            </a:r>
            <a:endParaRPr lang="de-DE" sz="1400" b="0" i="0" u="none" strike="noStrike" kern="0" cap="none" spc="0" baseline="0" dirty="0">
              <a:solidFill>
                <a:srgbClr val="FFFFFF"/>
              </a:solidFill>
              <a:uFillTx/>
              <a:latin typeface="+mn-lt"/>
              <a:ea typeface="MS Mincho"/>
            </a:endParaRPr>
          </a:p>
        </p:txBody>
      </p:sp>
      <p:sp>
        <p:nvSpPr>
          <p:cNvPr id="41" name="Ellipse 245"/>
          <p:cNvSpPr/>
          <p:nvPr userDrawn="1"/>
        </p:nvSpPr>
        <p:spPr>
          <a:xfrm>
            <a:off x="2917186" y="3334410"/>
            <a:ext cx="398700" cy="398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45720" rIns="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chemeClr val="accent3"/>
                </a:solidFill>
                <a:uFillTx/>
                <a:latin typeface="+mn-lt"/>
                <a:ea typeface="Times New Roman"/>
              </a:rPr>
              <a:t>2</a:t>
            </a:r>
            <a:endParaRPr lang="de-DE" sz="1400" b="0" i="0" u="none" strike="noStrike" kern="0" cap="none" spc="0" baseline="0" dirty="0">
              <a:solidFill>
                <a:schemeClr val="accent3"/>
              </a:solidFill>
              <a:uFillTx/>
              <a:latin typeface="+mn-lt"/>
              <a:ea typeface="MS Mincho"/>
            </a:endParaRPr>
          </a:p>
        </p:txBody>
      </p:sp>
      <p:sp>
        <p:nvSpPr>
          <p:cNvPr id="42" name="Ellipse 245"/>
          <p:cNvSpPr/>
          <p:nvPr userDrawn="1"/>
        </p:nvSpPr>
        <p:spPr>
          <a:xfrm>
            <a:off x="2917186" y="4321609"/>
            <a:ext cx="398700" cy="398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45720" rIns="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chemeClr val="accent3"/>
                </a:solidFill>
                <a:uFillTx/>
                <a:latin typeface="+mn-lt"/>
                <a:ea typeface="Times New Roman"/>
              </a:rPr>
              <a:t>3</a:t>
            </a:r>
            <a:endParaRPr lang="de-DE" sz="1400" b="0" i="0" u="none" strike="noStrike" kern="0" cap="none" spc="0" baseline="0" dirty="0">
              <a:solidFill>
                <a:schemeClr val="accent3"/>
              </a:solidFill>
              <a:uFillTx/>
              <a:latin typeface="+mn-lt"/>
              <a:ea typeface="MS Mincho"/>
            </a:endParaRPr>
          </a:p>
        </p:txBody>
      </p:sp>
      <p:sp>
        <p:nvSpPr>
          <p:cNvPr id="43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3633963" y="2108718"/>
            <a:ext cx="5880929" cy="895000"/>
          </a:xfrm>
          <a:noFill/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46" name="Ellipse 245"/>
          <p:cNvSpPr/>
          <p:nvPr userDrawn="1"/>
        </p:nvSpPr>
        <p:spPr>
          <a:xfrm>
            <a:off x="2917186" y="5308807"/>
            <a:ext cx="398700" cy="3987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45720" rIns="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chemeClr val="accent3"/>
                </a:solidFill>
                <a:uFillTx/>
                <a:latin typeface="+mn-lt"/>
                <a:ea typeface="MS Mincho"/>
              </a:rPr>
              <a:t>4</a:t>
            </a:r>
            <a:endParaRPr lang="de-DE" sz="1400" b="0" i="0" u="none" strike="noStrike" kern="0" cap="none" spc="0" baseline="0" dirty="0">
              <a:solidFill>
                <a:schemeClr val="accent3"/>
              </a:solidFill>
              <a:uFillTx/>
              <a:latin typeface="+mn-lt"/>
              <a:ea typeface="MS Mincho"/>
            </a:endParaRPr>
          </a:p>
        </p:txBody>
      </p:sp>
      <p:sp>
        <p:nvSpPr>
          <p:cNvPr id="47" name="Textplatzhalter 5"/>
          <p:cNvSpPr>
            <a:spLocks noGrp="1"/>
          </p:cNvSpPr>
          <p:nvPr>
            <p:ph type="body" sz="quarter" idx="19"/>
          </p:nvPr>
        </p:nvSpPr>
        <p:spPr>
          <a:xfrm>
            <a:off x="3633963" y="3100954"/>
            <a:ext cx="5880929" cy="895000"/>
          </a:xfrm>
          <a:noFill/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48" name="Textplatzhalter 5"/>
          <p:cNvSpPr>
            <a:spLocks noGrp="1"/>
          </p:cNvSpPr>
          <p:nvPr>
            <p:ph type="body" sz="quarter" idx="20"/>
          </p:nvPr>
        </p:nvSpPr>
        <p:spPr>
          <a:xfrm>
            <a:off x="3633963" y="4093190"/>
            <a:ext cx="5880929" cy="895000"/>
          </a:xfrm>
          <a:noFill/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49" name="Textplatzhalter 5"/>
          <p:cNvSpPr>
            <a:spLocks noGrp="1"/>
          </p:cNvSpPr>
          <p:nvPr>
            <p:ph type="body" sz="quarter" idx="21"/>
          </p:nvPr>
        </p:nvSpPr>
        <p:spPr>
          <a:xfrm>
            <a:off x="3633963" y="5085427"/>
            <a:ext cx="5880929" cy="895000"/>
          </a:xfrm>
          <a:noFill/>
        </p:spPr>
        <p:txBody>
          <a:bodyPr lIns="108000" anchor="ctr" anchorCtr="0"/>
          <a:lstStyle>
            <a:lvl1pPr marL="0" indent="0">
              <a:lnSpc>
                <a:spcPct val="100000"/>
              </a:lnSpc>
              <a:buNone/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B31AC3F6-F319-4697-A1B6-F669F1C2DA5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369897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- 3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gray">
          <a:xfrm>
            <a:off x="814917" y="1827932"/>
            <a:ext cx="10780299" cy="4437858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814917" y="1243257"/>
            <a:ext cx="84024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200" b="1" dirty="0">
                <a:latin typeface="+mj-lt"/>
              </a:rPr>
              <a:t>Gliederung</a:t>
            </a:r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038350" y="2844693"/>
            <a:ext cx="9296401" cy="680917"/>
          </a:xfrm>
          <a:solidFill>
            <a:srgbClr val="F2F2F2"/>
          </a:solidFill>
        </p:spPr>
        <p:txBody>
          <a:bodyPr lIns="144000" rIns="144000" anchor="ctr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Kapitel		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038350" y="3633940"/>
            <a:ext cx="9296401" cy="691272"/>
          </a:xfrm>
          <a:solidFill>
            <a:srgbClr val="F2F2F2"/>
          </a:solidFill>
        </p:spPr>
        <p:txBody>
          <a:bodyPr lIns="144000" rIns="144000" anchor="ctr" anchorCtr="0"/>
          <a:lstStyle>
            <a:lvl1pPr marL="0" indent="0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038350" y="4433542"/>
            <a:ext cx="9296401" cy="691272"/>
          </a:xfrm>
          <a:solidFill>
            <a:srgbClr val="F2F2F2"/>
          </a:solidFill>
        </p:spPr>
        <p:txBody>
          <a:bodyPr lIns="144000" rIns="144000" anchor="ctr" anchorCtr="0"/>
          <a:lstStyle>
            <a:lvl1pPr marL="0" indent="0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2" name="Rechteck 1"/>
          <p:cNvSpPr/>
          <p:nvPr userDrawn="1"/>
        </p:nvSpPr>
        <p:spPr bwMode="gray">
          <a:xfrm>
            <a:off x="1047750" y="2844693"/>
            <a:ext cx="819150" cy="680917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24" name="Rechteck 23"/>
          <p:cNvSpPr/>
          <p:nvPr userDrawn="1"/>
        </p:nvSpPr>
        <p:spPr bwMode="gray">
          <a:xfrm>
            <a:off x="1047750" y="3644295"/>
            <a:ext cx="819150" cy="680917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25" name="Rechteck 24"/>
          <p:cNvSpPr/>
          <p:nvPr userDrawn="1"/>
        </p:nvSpPr>
        <p:spPr bwMode="gray">
          <a:xfrm>
            <a:off x="1047750" y="4443897"/>
            <a:ext cx="819150" cy="680917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69204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- 4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gray">
          <a:xfrm>
            <a:off x="814917" y="1827932"/>
            <a:ext cx="10780299" cy="4437858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814917" y="1243257"/>
            <a:ext cx="84024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200" b="1" dirty="0">
                <a:latin typeface="+mj-lt"/>
              </a:rPr>
              <a:t>Gliederung</a:t>
            </a:r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038350" y="2539893"/>
            <a:ext cx="9296401" cy="680917"/>
          </a:xfrm>
          <a:solidFill>
            <a:srgbClr val="F2F2F2"/>
          </a:solidFill>
        </p:spPr>
        <p:txBody>
          <a:bodyPr lIns="144000" rIns="144000" anchor="ctr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Kapitel		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038350" y="3329140"/>
            <a:ext cx="9296401" cy="691272"/>
          </a:xfrm>
          <a:solidFill>
            <a:srgbClr val="F2F2F2"/>
          </a:solidFill>
        </p:spPr>
        <p:txBody>
          <a:bodyPr lIns="144000" rIns="144000" anchor="ctr" anchorCtr="0"/>
          <a:lstStyle>
            <a:lvl1pPr marL="0" indent="0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038350" y="4128742"/>
            <a:ext cx="9296401" cy="691272"/>
          </a:xfrm>
          <a:solidFill>
            <a:srgbClr val="F2F2F2"/>
          </a:solidFill>
        </p:spPr>
        <p:txBody>
          <a:bodyPr lIns="144000" rIns="144000" anchor="ctr" anchorCtr="0"/>
          <a:lstStyle>
            <a:lvl1pPr marL="0" indent="0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038350" y="4928344"/>
            <a:ext cx="9296401" cy="691272"/>
          </a:xfrm>
          <a:solidFill>
            <a:srgbClr val="F2F2F2"/>
          </a:solidFill>
        </p:spPr>
        <p:txBody>
          <a:bodyPr lIns="144000" rIns="144000" anchor="ctr" anchorCtr="0"/>
          <a:lstStyle>
            <a:lvl1pPr marL="0" indent="0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2" name="Rechteck 1"/>
          <p:cNvSpPr/>
          <p:nvPr userDrawn="1"/>
        </p:nvSpPr>
        <p:spPr bwMode="gray">
          <a:xfrm>
            <a:off x="1047750" y="2539893"/>
            <a:ext cx="819150" cy="680917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24" name="Rechteck 23"/>
          <p:cNvSpPr/>
          <p:nvPr userDrawn="1"/>
        </p:nvSpPr>
        <p:spPr bwMode="gray">
          <a:xfrm>
            <a:off x="1047750" y="3339495"/>
            <a:ext cx="819150" cy="680917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25" name="Rechteck 24"/>
          <p:cNvSpPr/>
          <p:nvPr userDrawn="1"/>
        </p:nvSpPr>
        <p:spPr bwMode="gray">
          <a:xfrm>
            <a:off x="1047750" y="4139097"/>
            <a:ext cx="819150" cy="680917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26" name="Rechteck 25"/>
          <p:cNvSpPr/>
          <p:nvPr userDrawn="1"/>
        </p:nvSpPr>
        <p:spPr bwMode="gray">
          <a:xfrm>
            <a:off x="1047750" y="4938699"/>
            <a:ext cx="819150" cy="680917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29200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- 5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gray">
          <a:xfrm>
            <a:off x="814917" y="1827932"/>
            <a:ext cx="10780299" cy="4437858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814917" y="1243257"/>
            <a:ext cx="84024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200" b="1" dirty="0">
                <a:latin typeface="+mj-lt"/>
              </a:rPr>
              <a:t>Gliederung</a:t>
            </a:r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038350" y="2101743"/>
            <a:ext cx="9296401" cy="680917"/>
          </a:xfrm>
          <a:solidFill>
            <a:srgbClr val="F2F2F2"/>
          </a:solidFill>
        </p:spPr>
        <p:txBody>
          <a:bodyPr lIns="144000" rIns="144000" anchor="ctr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Kapitel		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038350" y="2890990"/>
            <a:ext cx="9296401" cy="691272"/>
          </a:xfrm>
          <a:solidFill>
            <a:srgbClr val="F2F2F2"/>
          </a:solidFill>
        </p:spPr>
        <p:txBody>
          <a:bodyPr lIns="144000" rIns="144000" anchor="ctr" anchorCtr="0"/>
          <a:lstStyle>
            <a:lvl1pPr marL="0" indent="0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038350" y="3690592"/>
            <a:ext cx="9296401" cy="691272"/>
          </a:xfrm>
          <a:solidFill>
            <a:srgbClr val="F2F2F2"/>
          </a:solidFill>
        </p:spPr>
        <p:txBody>
          <a:bodyPr lIns="144000" rIns="144000" anchor="ctr" anchorCtr="0"/>
          <a:lstStyle>
            <a:lvl1pPr marL="0" indent="0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038350" y="4490194"/>
            <a:ext cx="9296401" cy="691272"/>
          </a:xfrm>
          <a:solidFill>
            <a:srgbClr val="F2F2F2"/>
          </a:solidFill>
        </p:spPr>
        <p:txBody>
          <a:bodyPr lIns="144000" rIns="144000" anchor="ctr" anchorCtr="0"/>
          <a:lstStyle>
            <a:lvl1pPr marL="0" indent="0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2038350" y="5289797"/>
            <a:ext cx="9296401" cy="691272"/>
          </a:xfrm>
          <a:solidFill>
            <a:srgbClr val="F2F2F2"/>
          </a:solidFill>
        </p:spPr>
        <p:txBody>
          <a:bodyPr lIns="144000" rIns="144000" anchor="ctr" anchorCtr="0"/>
          <a:lstStyle>
            <a:lvl1pPr marL="0" indent="0">
              <a:lnSpc>
                <a:spcPct val="100000"/>
              </a:lnSpc>
              <a:buNone/>
              <a:defRPr sz="1800" b="1"/>
            </a:lvl1pPr>
          </a:lstStyle>
          <a:p>
            <a:pPr lvl="0"/>
            <a:r>
              <a:rPr lang="de-DE" dirty="0"/>
              <a:t>Kapitel</a:t>
            </a:r>
          </a:p>
        </p:txBody>
      </p:sp>
      <p:sp>
        <p:nvSpPr>
          <p:cNvPr id="2" name="Rechteck 1"/>
          <p:cNvSpPr/>
          <p:nvPr userDrawn="1"/>
        </p:nvSpPr>
        <p:spPr bwMode="gray">
          <a:xfrm>
            <a:off x="1047750" y="2101743"/>
            <a:ext cx="819150" cy="680917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24" name="Rechteck 23"/>
          <p:cNvSpPr/>
          <p:nvPr userDrawn="1"/>
        </p:nvSpPr>
        <p:spPr bwMode="gray">
          <a:xfrm>
            <a:off x="1047750" y="2901345"/>
            <a:ext cx="819150" cy="680917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25" name="Rechteck 24"/>
          <p:cNvSpPr/>
          <p:nvPr userDrawn="1"/>
        </p:nvSpPr>
        <p:spPr bwMode="gray">
          <a:xfrm>
            <a:off x="1047750" y="3700947"/>
            <a:ext cx="819150" cy="680917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26" name="Rechteck 25"/>
          <p:cNvSpPr/>
          <p:nvPr userDrawn="1"/>
        </p:nvSpPr>
        <p:spPr bwMode="gray">
          <a:xfrm>
            <a:off x="1047750" y="4500549"/>
            <a:ext cx="819150" cy="680917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27" name="Rechteck 26"/>
          <p:cNvSpPr/>
          <p:nvPr userDrawn="1"/>
        </p:nvSpPr>
        <p:spPr bwMode="gray">
          <a:xfrm>
            <a:off x="1047750" y="5300152"/>
            <a:ext cx="819150" cy="680917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tx1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60022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r wir s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814917" y="1243257"/>
            <a:ext cx="84024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200" b="1" baseline="0" dirty="0">
                <a:latin typeface="+mj-lt"/>
              </a:rPr>
              <a:t>Agora Energiewende – Wer wir sind</a:t>
            </a:r>
            <a:endParaRPr lang="de-DE" sz="2200" b="1" dirty="0">
              <a:latin typeface="+mj-lt"/>
            </a:endParaRPr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814917" y="1827932"/>
            <a:ext cx="6400800" cy="43884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2" name="Rechteck 41"/>
          <p:cNvSpPr/>
          <p:nvPr userDrawn="1"/>
        </p:nvSpPr>
        <p:spPr bwMode="gray">
          <a:xfrm>
            <a:off x="906717" y="1903532"/>
            <a:ext cx="6217200" cy="4237200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7270555" y="1827932"/>
            <a:ext cx="4327200" cy="4388400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7362355" y="1903532"/>
            <a:ext cx="4143600" cy="1022400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750" noProof="0" dirty="0"/>
              <a:t>Think Tank mit über 30 Experten, unabhängig und überparteilich</a:t>
            </a:r>
          </a:p>
        </p:txBody>
      </p:sp>
      <p:sp>
        <p:nvSpPr>
          <p:cNvPr id="56" name="Rechteck 55"/>
          <p:cNvSpPr/>
          <p:nvPr userDrawn="1"/>
        </p:nvSpPr>
        <p:spPr bwMode="gray">
          <a:xfrm>
            <a:off x="7362355" y="2975132"/>
            <a:ext cx="4143600" cy="1022400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750" noProof="0" dirty="0"/>
              <a:t>Projektdauer 2012 - 2021 </a:t>
            </a:r>
            <a:endParaRPr lang="de-DE" sz="1750" baseline="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750" noProof="0" dirty="0"/>
              <a:t>Hauptsächlich finanziert durch die Stiftung Mercator &amp; European Climate </a:t>
            </a:r>
            <a:r>
              <a:rPr lang="de-DE" sz="1750" noProof="0" dirty="0" err="1"/>
              <a:t>Foundation</a:t>
            </a:r>
            <a:endParaRPr lang="de-DE" sz="1750" noProof="0" dirty="0"/>
          </a:p>
        </p:txBody>
      </p:sp>
      <p:sp>
        <p:nvSpPr>
          <p:cNvPr id="57" name="Rechteck 56"/>
          <p:cNvSpPr/>
          <p:nvPr userDrawn="1"/>
        </p:nvSpPr>
        <p:spPr bwMode="gray">
          <a:xfrm>
            <a:off x="7362355" y="4046732"/>
            <a:ext cx="4143600" cy="1022400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750" noProof="0" dirty="0"/>
              <a:t>Aufgabe: Die Energiewende in Deutschland und weltweit zur Erfolgsgeschichte machen</a:t>
            </a:r>
          </a:p>
        </p:txBody>
      </p:sp>
      <p:sp>
        <p:nvSpPr>
          <p:cNvPr id="58" name="Rechteck 57"/>
          <p:cNvSpPr/>
          <p:nvPr userDrawn="1"/>
        </p:nvSpPr>
        <p:spPr bwMode="gray">
          <a:xfrm>
            <a:off x="7362355" y="5118332"/>
            <a:ext cx="4143600" cy="1022400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de-DE" sz="1750" dirty="0"/>
              <a:t>Methoden: Analysen, Studien, Expertenaustausch, Dialog der Entscheidungsträger, Rat der Agora 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A4C2C2F-0B4F-4350-BCD9-458D35958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/>
          <a:stretch/>
        </p:blipFill>
        <p:spPr>
          <a:xfrm>
            <a:off x="990693" y="2300000"/>
            <a:ext cx="6040350" cy="3395063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31877893-419B-49D6-9573-5ED826EDBE03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230420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e wir arb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814917" y="1243257"/>
            <a:ext cx="84024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200" b="1" baseline="0" dirty="0">
                <a:latin typeface="+mj-lt"/>
              </a:rPr>
              <a:t>Agora Energiewende – Wie wir arbeiten</a:t>
            </a:r>
            <a:endParaRPr lang="de-DE" sz="2200" b="1" dirty="0">
              <a:latin typeface="+mj-lt"/>
            </a:endParaRPr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814917" y="1827932"/>
            <a:ext cx="10780299" cy="4437858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53" name="Rechteck 52"/>
          <p:cNvSpPr/>
          <p:nvPr userDrawn="1"/>
        </p:nvSpPr>
        <p:spPr bwMode="gray">
          <a:xfrm>
            <a:off x="3634238" y="2531251"/>
            <a:ext cx="5198420" cy="2019484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echteck 73"/>
          <p:cNvSpPr/>
          <p:nvPr userDrawn="1"/>
        </p:nvSpPr>
        <p:spPr bwMode="gray">
          <a:xfrm>
            <a:off x="3628571" y="1949368"/>
            <a:ext cx="5192182" cy="492856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der Agora</a:t>
            </a:r>
          </a:p>
        </p:txBody>
      </p:sp>
      <p:sp>
        <p:nvSpPr>
          <p:cNvPr id="76" name="Rechteck 75"/>
          <p:cNvSpPr/>
          <p:nvPr userDrawn="1"/>
        </p:nvSpPr>
        <p:spPr bwMode="gray">
          <a:xfrm>
            <a:off x="8919788" y="1949368"/>
            <a:ext cx="2560387" cy="492856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 der Agora</a:t>
            </a:r>
          </a:p>
        </p:txBody>
      </p:sp>
      <p:sp>
        <p:nvSpPr>
          <p:cNvPr id="78" name="Rechteck 77"/>
          <p:cNvSpPr/>
          <p:nvPr userDrawn="1"/>
        </p:nvSpPr>
        <p:spPr bwMode="gray">
          <a:xfrm>
            <a:off x="8927217" y="2520199"/>
            <a:ext cx="2560510" cy="3643193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5626228" y="2634848"/>
            <a:ext cx="1190630" cy="35829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0" dirty="0">
                <a:solidFill>
                  <a:schemeClr val="tx1"/>
                </a:solidFill>
              </a:rPr>
              <a:t>Direktor</a:t>
            </a:r>
          </a:p>
        </p:txBody>
      </p:sp>
      <p:sp>
        <p:nvSpPr>
          <p:cNvPr id="96" name="Rechteck 95"/>
          <p:cNvSpPr/>
          <p:nvPr userDrawn="1"/>
        </p:nvSpPr>
        <p:spPr bwMode="gray">
          <a:xfrm>
            <a:off x="4419948" y="3198274"/>
            <a:ext cx="1440000" cy="360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400" b="0" dirty="0">
                <a:solidFill>
                  <a:schemeClr val="tx1"/>
                </a:solidFill>
              </a:rPr>
              <a:t>Deutschland</a:t>
            </a:r>
          </a:p>
        </p:txBody>
      </p:sp>
      <p:sp>
        <p:nvSpPr>
          <p:cNvPr id="97" name="Rechteck 96"/>
          <p:cNvSpPr/>
          <p:nvPr userDrawn="1"/>
        </p:nvSpPr>
        <p:spPr bwMode="gray">
          <a:xfrm>
            <a:off x="6579628" y="3331633"/>
            <a:ext cx="1440000" cy="360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400" b="0" dirty="0">
                <a:solidFill>
                  <a:schemeClr val="tx1"/>
                </a:solidFill>
              </a:rPr>
              <a:t>Administration</a:t>
            </a:r>
          </a:p>
        </p:txBody>
      </p:sp>
      <p:sp>
        <p:nvSpPr>
          <p:cNvPr id="98" name="Rechteck 97"/>
          <p:cNvSpPr/>
          <p:nvPr userDrawn="1"/>
        </p:nvSpPr>
        <p:spPr bwMode="gray">
          <a:xfrm>
            <a:off x="4419948" y="4083956"/>
            <a:ext cx="1440000" cy="360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400" b="0" dirty="0">
                <a:solidFill>
                  <a:schemeClr val="tx1"/>
                </a:solidFill>
              </a:rPr>
              <a:t>International</a:t>
            </a:r>
          </a:p>
        </p:txBody>
      </p:sp>
      <p:sp>
        <p:nvSpPr>
          <p:cNvPr id="111" name="Rechteck 110"/>
          <p:cNvSpPr/>
          <p:nvPr userDrawn="1"/>
        </p:nvSpPr>
        <p:spPr bwMode="gray">
          <a:xfrm>
            <a:off x="3622333" y="4639762"/>
            <a:ext cx="5198420" cy="1534682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388113" y="3167288"/>
            <a:ext cx="1623739" cy="1620000"/>
            <a:chOff x="9388113" y="3542847"/>
            <a:chExt cx="1623739" cy="1620000"/>
          </a:xfrm>
        </p:grpSpPr>
        <p:sp>
          <p:nvSpPr>
            <p:cNvPr id="116" name="Ellipse 115"/>
            <p:cNvSpPr/>
            <p:nvPr userDrawn="1"/>
          </p:nvSpPr>
          <p:spPr bwMode="gray">
            <a:xfrm>
              <a:off x="9561601" y="3721036"/>
              <a:ext cx="1269900" cy="1269901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17" name="Ellipse 116"/>
            <p:cNvSpPr/>
            <p:nvPr userDrawn="1"/>
          </p:nvSpPr>
          <p:spPr bwMode="gray">
            <a:xfrm>
              <a:off x="9759383" y="3907059"/>
              <a:ext cx="888930" cy="88893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18" name="Ellipse 117"/>
            <p:cNvSpPr/>
            <p:nvPr userDrawn="1"/>
          </p:nvSpPr>
          <p:spPr bwMode="gray">
            <a:xfrm>
              <a:off x="10804827" y="3962943"/>
              <a:ext cx="132281" cy="132281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19" name="Ellipse 118"/>
            <p:cNvSpPr/>
            <p:nvPr userDrawn="1"/>
          </p:nvSpPr>
          <p:spPr bwMode="gray">
            <a:xfrm>
              <a:off x="10139472" y="3542847"/>
              <a:ext cx="132281" cy="132281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0" name="Ellipse 119"/>
            <p:cNvSpPr/>
            <p:nvPr userDrawn="1"/>
          </p:nvSpPr>
          <p:spPr bwMode="gray">
            <a:xfrm>
              <a:off x="10533871" y="3660989"/>
              <a:ext cx="132281" cy="132281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1" name="Ellipse 120"/>
            <p:cNvSpPr/>
            <p:nvPr userDrawn="1"/>
          </p:nvSpPr>
          <p:spPr bwMode="gray">
            <a:xfrm>
              <a:off x="9388113" y="4293191"/>
              <a:ext cx="132281" cy="132281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2" name="Ellipse 121"/>
            <p:cNvSpPr/>
            <p:nvPr userDrawn="1"/>
          </p:nvSpPr>
          <p:spPr bwMode="gray">
            <a:xfrm>
              <a:off x="9722323" y="3667814"/>
              <a:ext cx="132281" cy="132281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3" name="Ellipse 122"/>
            <p:cNvSpPr/>
            <p:nvPr userDrawn="1"/>
          </p:nvSpPr>
          <p:spPr bwMode="gray">
            <a:xfrm>
              <a:off x="10129570" y="5030566"/>
              <a:ext cx="132281" cy="132281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4" name="Ellipse 123"/>
            <p:cNvSpPr/>
            <p:nvPr userDrawn="1"/>
          </p:nvSpPr>
          <p:spPr bwMode="gray">
            <a:xfrm>
              <a:off x="9455136" y="3973512"/>
              <a:ext cx="132281" cy="132281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5" name="Ellipse 124"/>
            <p:cNvSpPr/>
            <p:nvPr userDrawn="1"/>
          </p:nvSpPr>
          <p:spPr bwMode="gray">
            <a:xfrm>
              <a:off x="9710353" y="4904602"/>
              <a:ext cx="132281" cy="132281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6" name="Ellipse 125"/>
            <p:cNvSpPr/>
            <p:nvPr userDrawn="1"/>
          </p:nvSpPr>
          <p:spPr bwMode="gray">
            <a:xfrm>
              <a:off x="9476594" y="4646137"/>
              <a:ext cx="132281" cy="132281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7" name="Ellipse 126"/>
            <p:cNvSpPr/>
            <p:nvPr userDrawn="1"/>
          </p:nvSpPr>
          <p:spPr bwMode="gray">
            <a:xfrm>
              <a:off x="10879571" y="4291558"/>
              <a:ext cx="132281" cy="132281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8" name="Ellipse 127"/>
            <p:cNvSpPr/>
            <p:nvPr userDrawn="1"/>
          </p:nvSpPr>
          <p:spPr bwMode="gray">
            <a:xfrm>
              <a:off x="10782544" y="4660344"/>
              <a:ext cx="132281" cy="132281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9" name="Ellipse 128"/>
            <p:cNvSpPr/>
            <p:nvPr userDrawn="1"/>
          </p:nvSpPr>
          <p:spPr bwMode="gray">
            <a:xfrm>
              <a:off x="10529501" y="4934493"/>
              <a:ext cx="132281" cy="132281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sp>
        <p:nvSpPr>
          <p:cNvPr id="133" name="Rechteck 132"/>
          <p:cNvSpPr/>
          <p:nvPr userDrawn="1"/>
        </p:nvSpPr>
        <p:spPr bwMode="gray">
          <a:xfrm>
            <a:off x="5167683" y="5013957"/>
            <a:ext cx="2107718" cy="96121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0" dirty="0">
                <a:solidFill>
                  <a:schemeClr val="tx1"/>
                </a:solidFill>
              </a:rPr>
              <a:t>Studien,</a:t>
            </a:r>
            <a:r>
              <a:rPr lang="de-DE" sz="1400" b="0" baseline="0" dirty="0">
                <a:solidFill>
                  <a:schemeClr val="tx1"/>
                </a:solidFill>
              </a:rPr>
              <a:t> öffentliche Veranstaltungen etc.</a:t>
            </a:r>
            <a:endParaRPr lang="de-DE" sz="1400" b="0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 userDrawn="1"/>
        </p:nvSpPr>
        <p:spPr bwMode="gray">
          <a:xfrm>
            <a:off x="955480" y="1949368"/>
            <a:ext cx="2560387" cy="492856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</a:t>
            </a:r>
          </a:p>
        </p:txBody>
      </p:sp>
      <p:sp>
        <p:nvSpPr>
          <p:cNvPr id="42" name="Rechteck 41"/>
          <p:cNvSpPr/>
          <p:nvPr userDrawn="1"/>
        </p:nvSpPr>
        <p:spPr bwMode="gray">
          <a:xfrm>
            <a:off x="955480" y="2531251"/>
            <a:ext cx="2560388" cy="3643193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991651" y="2919443"/>
            <a:ext cx="2062738" cy="2031813"/>
            <a:chOff x="948109" y="2948472"/>
            <a:chExt cx="2062738" cy="2031813"/>
          </a:xfrm>
        </p:grpSpPr>
        <p:sp>
          <p:nvSpPr>
            <p:cNvPr id="3" name="Textfeld 2"/>
            <p:cNvSpPr txBox="1"/>
            <p:nvPr userDrawn="1"/>
          </p:nvSpPr>
          <p:spPr>
            <a:xfrm>
              <a:off x="1354973" y="4149288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2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2"/>
                </a:solidFill>
              </a:endParaRPr>
            </a:p>
          </p:txBody>
        </p:sp>
        <p:sp>
          <p:nvSpPr>
            <p:cNvPr id="68" name="Textfeld 67"/>
            <p:cNvSpPr txBox="1"/>
            <p:nvPr userDrawn="1"/>
          </p:nvSpPr>
          <p:spPr>
            <a:xfrm>
              <a:off x="1194970" y="3326638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2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2"/>
                </a:solidFill>
              </a:endParaRPr>
            </a:p>
          </p:txBody>
        </p:sp>
        <p:sp>
          <p:nvSpPr>
            <p:cNvPr id="81" name="Textfeld 80"/>
            <p:cNvSpPr txBox="1"/>
            <p:nvPr userDrawn="1"/>
          </p:nvSpPr>
          <p:spPr>
            <a:xfrm>
              <a:off x="1885068" y="3855075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3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3"/>
                </a:solidFill>
              </a:endParaRPr>
            </a:p>
          </p:txBody>
        </p:sp>
        <p:sp>
          <p:nvSpPr>
            <p:cNvPr id="82" name="Textfeld 81"/>
            <p:cNvSpPr txBox="1"/>
            <p:nvPr userDrawn="1"/>
          </p:nvSpPr>
          <p:spPr>
            <a:xfrm>
              <a:off x="1481274" y="3174597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3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3"/>
                </a:solidFill>
              </a:endParaRPr>
            </a:p>
          </p:txBody>
        </p:sp>
        <p:sp>
          <p:nvSpPr>
            <p:cNvPr id="83" name="Textfeld 82"/>
            <p:cNvSpPr txBox="1"/>
            <p:nvPr userDrawn="1"/>
          </p:nvSpPr>
          <p:spPr>
            <a:xfrm>
              <a:off x="2306892" y="3998799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4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4"/>
                </a:solidFill>
              </a:endParaRPr>
            </a:p>
          </p:txBody>
        </p:sp>
        <p:sp>
          <p:nvSpPr>
            <p:cNvPr id="85" name="Textfeld 84"/>
            <p:cNvSpPr txBox="1"/>
            <p:nvPr userDrawn="1"/>
          </p:nvSpPr>
          <p:spPr>
            <a:xfrm>
              <a:off x="2633304" y="3743315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4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4"/>
                </a:solidFill>
              </a:endParaRPr>
            </a:p>
          </p:txBody>
        </p:sp>
        <p:sp>
          <p:nvSpPr>
            <p:cNvPr id="86" name="Textfeld 85"/>
            <p:cNvSpPr txBox="1"/>
            <p:nvPr userDrawn="1"/>
          </p:nvSpPr>
          <p:spPr>
            <a:xfrm>
              <a:off x="948109" y="3946242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5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5"/>
                </a:solidFill>
              </a:endParaRPr>
            </a:p>
          </p:txBody>
        </p:sp>
        <p:sp>
          <p:nvSpPr>
            <p:cNvPr id="88" name="Textfeld 87"/>
            <p:cNvSpPr txBox="1"/>
            <p:nvPr userDrawn="1"/>
          </p:nvSpPr>
          <p:spPr>
            <a:xfrm>
              <a:off x="1941288" y="2948472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5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5"/>
                </a:solidFill>
              </a:endParaRPr>
            </a:p>
          </p:txBody>
        </p:sp>
        <p:sp>
          <p:nvSpPr>
            <p:cNvPr id="91" name="Textfeld 90"/>
            <p:cNvSpPr txBox="1"/>
            <p:nvPr userDrawn="1"/>
          </p:nvSpPr>
          <p:spPr>
            <a:xfrm>
              <a:off x="1330938" y="3520924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6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6"/>
                </a:solidFill>
              </a:endParaRPr>
            </a:p>
          </p:txBody>
        </p:sp>
        <p:sp>
          <p:nvSpPr>
            <p:cNvPr id="92" name="Textfeld 91"/>
            <p:cNvSpPr txBox="1"/>
            <p:nvPr userDrawn="1"/>
          </p:nvSpPr>
          <p:spPr>
            <a:xfrm>
              <a:off x="2232787" y="3363970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6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95" name="Rechteck 94"/>
          <p:cNvSpPr/>
          <p:nvPr userDrawn="1"/>
        </p:nvSpPr>
        <p:spPr bwMode="gray">
          <a:xfrm>
            <a:off x="8943567" y="5013957"/>
            <a:ext cx="2536608" cy="96121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r>
              <a:rPr lang="de-DE" sz="1400" b="0" dirty="0">
                <a:solidFill>
                  <a:schemeClr val="tx1"/>
                </a:solidFill>
              </a:rPr>
              <a:t>Interne Diskussion und Austausch</a:t>
            </a:r>
            <a:r>
              <a:rPr lang="de-DE" sz="1400" b="0" baseline="0" dirty="0">
                <a:solidFill>
                  <a:schemeClr val="tx1"/>
                </a:solidFill>
              </a:rPr>
              <a:t> der</a:t>
            </a:r>
            <a:r>
              <a:rPr lang="de-DE" sz="1400" b="0" dirty="0">
                <a:solidFill>
                  <a:schemeClr val="tx1"/>
                </a:solidFill>
              </a:rPr>
              <a:t> ständigen Mitglieder</a:t>
            </a:r>
          </a:p>
        </p:txBody>
      </p:sp>
      <p:sp>
        <p:nvSpPr>
          <p:cNvPr id="101" name="Rechteck 100"/>
          <p:cNvSpPr/>
          <p:nvPr userDrawn="1"/>
        </p:nvSpPr>
        <p:spPr bwMode="gray">
          <a:xfrm>
            <a:off x="947928" y="5013957"/>
            <a:ext cx="2550412" cy="96121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0" dirty="0">
                <a:solidFill>
                  <a:schemeClr val="tx1"/>
                </a:solidFill>
              </a:rPr>
              <a:t>Regelmäßiger Austausch und wechselnde Begleitkreise</a:t>
            </a:r>
            <a:r>
              <a:rPr lang="de-DE" sz="1400" b="0" baseline="0" dirty="0">
                <a:solidFill>
                  <a:schemeClr val="tx1"/>
                </a:solidFill>
              </a:rPr>
              <a:t> zu Projekten</a:t>
            </a:r>
            <a:r>
              <a:rPr lang="de-DE" sz="14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4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168" y="4728057"/>
            <a:ext cx="960446" cy="1333500"/>
          </a:xfrm>
          <a:prstGeom prst="rect">
            <a:avLst/>
          </a:prstGeom>
          <a:ln>
            <a:solidFill>
              <a:srgbClr val="E3E4EA"/>
            </a:solidFill>
          </a:ln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23" y="4728057"/>
            <a:ext cx="936085" cy="1333502"/>
          </a:xfrm>
          <a:prstGeom prst="rect">
            <a:avLst/>
          </a:prstGeom>
          <a:ln>
            <a:solidFill>
              <a:srgbClr val="E3E4EA"/>
            </a:solidFill>
          </a:ln>
        </p:spPr>
      </p:pic>
      <p:sp>
        <p:nvSpPr>
          <p:cNvPr id="55" name="Rechteck 54">
            <a:extLst>
              <a:ext uri="{FF2B5EF4-FFF2-40B4-BE49-F238E27FC236}">
                <a16:creationId xmlns:a16="http://schemas.microsoft.com/office/drawing/2014/main" id="{0F7EB76C-3AD5-40A4-96AC-3E7EAB5D42DA}"/>
              </a:ext>
            </a:extLst>
          </p:cNvPr>
          <p:cNvSpPr/>
          <p:nvPr userDrawn="1"/>
        </p:nvSpPr>
        <p:spPr bwMode="gray">
          <a:xfrm>
            <a:off x="4419948" y="3642747"/>
            <a:ext cx="1440000" cy="36878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400" b="0" dirty="0">
                <a:solidFill>
                  <a:schemeClr val="tx1"/>
                </a:solidFill>
              </a:rPr>
              <a:t>Europa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A03887E6-F447-4A24-87E1-05E3DD1A82E9}"/>
              </a:ext>
            </a:extLst>
          </p:cNvPr>
          <p:cNvSpPr/>
          <p:nvPr userDrawn="1"/>
        </p:nvSpPr>
        <p:spPr bwMode="gray">
          <a:xfrm>
            <a:off x="6579628" y="3776106"/>
            <a:ext cx="1440000" cy="360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400" b="0" dirty="0">
                <a:solidFill>
                  <a:schemeClr val="tx1"/>
                </a:solidFill>
              </a:rPr>
              <a:t>Kommunikation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C9E3452F-A034-497E-A80A-FA7CE37F14FD}"/>
              </a:ext>
            </a:extLst>
          </p:cNvPr>
          <p:cNvCxnSpPr>
            <a:cxnSpLocks/>
            <a:stCxn id="11" idx="2"/>
          </p:cNvCxnSpPr>
          <p:nvPr userDrawn="1"/>
        </p:nvCxnSpPr>
        <p:spPr>
          <a:xfrm>
            <a:off x="6221543" y="2993143"/>
            <a:ext cx="0" cy="12708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29114883-B405-40FC-8F30-F89DD7997D76}"/>
              </a:ext>
            </a:extLst>
          </p:cNvPr>
          <p:cNvCxnSpPr>
            <a:cxnSpLocks/>
          </p:cNvCxnSpPr>
          <p:nvPr userDrawn="1"/>
        </p:nvCxnSpPr>
        <p:spPr>
          <a:xfrm>
            <a:off x="5859948" y="3378274"/>
            <a:ext cx="3615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58BB39DD-BEF8-42B6-A43C-FC4EA2DA7088}"/>
              </a:ext>
            </a:extLst>
          </p:cNvPr>
          <p:cNvCxnSpPr>
            <a:cxnSpLocks/>
          </p:cNvCxnSpPr>
          <p:nvPr userDrawn="1"/>
        </p:nvCxnSpPr>
        <p:spPr>
          <a:xfrm>
            <a:off x="5859948" y="4259194"/>
            <a:ext cx="3615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75B0A22B-955B-4AE8-AADF-E3158157F12B}"/>
              </a:ext>
            </a:extLst>
          </p:cNvPr>
          <p:cNvCxnSpPr>
            <a:cxnSpLocks/>
          </p:cNvCxnSpPr>
          <p:nvPr userDrawn="1"/>
        </p:nvCxnSpPr>
        <p:spPr>
          <a:xfrm>
            <a:off x="5859948" y="3824266"/>
            <a:ext cx="3615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67B72E50-733D-471B-8982-BE23C6F251DD}"/>
              </a:ext>
            </a:extLst>
          </p:cNvPr>
          <p:cNvCxnSpPr>
            <a:cxnSpLocks/>
          </p:cNvCxnSpPr>
          <p:nvPr userDrawn="1"/>
        </p:nvCxnSpPr>
        <p:spPr>
          <a:xfrm>
            <a:off x="6221542" y="3958464"/>
            <a:ext cx="3615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08A63ECD-AF69-4403-9596-B9D5D6914E01}"/>
              </a:ext>
            </a:extLst>
          </p:cNvPr>
          <p:cNvCxnSpPr>
            <a:cxnSpLocks/>
          </p:cNvCxnSpPr>
          <p:nvPr userDrawn="1"/>
        </p:nvCxnSpPr>
        <p:spPr>
          <a:xfrm>
            <a:off x="6221542" y="3511632"/>
            <a:ext cx="3615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feil nach links und rechts 47">
            <a:extLst>
              <a:ext uri="{FF2B5EF4-FFF2-40B4-BE49-F238E27FC236}">
                <a16:creationId xmlns:a16="http://schemas.microsoft.com/office/drawing/2014/main" id="{FAAD7C76-ED37-422E-8ABB-82DB5EE083BE}"/>
              </a:ext>
            </a:extLst>
          </p:cNvPr>
          <p:cNvSpPr/>
          <p:nvPr userDrawn="1"/>
        </p:nvSpPr>
        <p:spPr bwMode="gray">
          <a:xfrm>
            <a:off x="2941884" y="2715796"/>
            <a:ext cx="1242959" cy="715147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Impulse</a:t>
            </a:r>
          </a:p>
        </p:txBody>
      </p:sp>
      <p:sp>
        <p:nvSpPr>
          <p:cNvPr id="57" name="Pfeil nach links und rechts 109">
            <a:extLst>
              <a:ext uri="{FF2B5EF4-FFF2-40B4-BE49-F238E27FC236}">
                <a16:creationId xmlns:a16="http://schemas.microsoft.com/office/drawing/2014/main" id="{FE677360-FEE1-42C2-8A65-6B7478BE2229}"/>
              </a:ext>
            </a:extLst>
          </p:cNvPr>
          <p:cNvSpPr/>
          <p:nvPr userDrawn="1"/>
        </p:nvSpPr>
        <p:spPr bwMode="gray">
          <a:xfrm>
            <a:off x="8259438" y="2710151"/>
            <a:ext cx="1242959" cy="715147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Impulse</a:t>
            </a:r>
          </a:p>
        </p:txBody>
      </p:sp>
      <p:sp>
        <p:nvSpPr>
          <p:cNvPr id="59" name="Pfeil nach unten 134">
            <a:extLst>
              <a:ext uri="{FF2B5EF4-FFF2-40B4-BE49-F238E27FC236}">
                <a16:creationId xmlns:a16="http://schemas.microsoft.com/office/drawing/2014/main" id="{A804B70E-B583-4F2D-B686-969306EB909E}"/>
              </a:ext>
            </a:extLst>
          </p:cNvPr>
          <p:cNvSpPr/>
          <p:nvPr userDrawn="1"/>
        </p:nvSpPr>
        <p:spPr bwMode="gray">
          <a:xfrm>
            <a:off x="5945771" y="4341796"/>
            <a:ext cx="551543" cy="726415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4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e wir arb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814917" y="1243257"/>
            <a:ext cx="84024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2200" b="1" baseline="0" dirty="0">
                <a:latin typeface="+mj-lt"/>
              </a:rPr>
              <a:t>Agora Energiewende – Wie wir arbeiten</a:t>
            </a:r>
            <a:endParaRPr lang="de-DE" sz="2200" b="1" dirty="0">
              <a:latin typeface="+mj-lt"/>
            </a:endParaRPr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814917" y="1827932"/>
            <a:ext cx="10780299" cy="4437858"/>
          </a:xfrm>
          <a:prstGeom prst="rect">
            <a:avLst/>
          </a:prstGeom>
          <a:solidFill>
            <a:srgbClr val="E3E4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53" name="Rechteck 52"/>
          <p:cNvSpPr/>
          <p:nvPr userDrawn="1"/>
        </p:nvSpPr>
        <p:spPr bwMode="gray">
          <a:xfrm>
            <a:off x="3622333" y="2531251"/>
            <a:ext cx="5198420" cy="2019484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echteck 73"/>
          <p:cNvSpPr/>
          <p:nvPr userDrawn="1"/>
        </p:nvSpPr>
        <p:spPr bwMode="gray">
          <a:xfrm>
            <a:off x="3628571" y="1949368"/>
            <a:ext cx="5192182" cy="492856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Team der Agora</a:t>
            </a:r>
          </a:p>
        </p:txBody>
      </p:sp>
      <p:sp>
        <p:nvSpPr>
          <p:cNvPr id="76" name="Rechteck 75"/>
          <p:cNvSpPr/>
          <p:nvPr userDrawn="1"/>
        </p:nvSpPr>
        <p:spPr bwMode="gray">
          <a:xfrm>
            <a:off x="8919788" y="1949368"/>
            <a:ext cx="2560387" cy="492856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 der Agora</a:t>
            </a:r>
          </a:p>
        </p:txBody>
      </p:sp>
      <p:sp>
        <p:nvSpPr>
          <p:cNvPr id="78" name="Rechteck 77"/>
          <p:cNvSpPr/>
          <p:nvPr userDrawn="1"/>
        </p:nvSpPr>
        <p:spPr bwMode="gray">
          <a:xfrm>
            <a:off x="8927217" y="2520199"/>
            <a:ext cx="2560510" cy="3643193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Pfeil nach links und rechts 109"/>
          <p:cNvSpPr/>
          <p:nvPr userDrawn="1"/>
        </p:nvSpPr>
        <p:spPr bwMode="gray">
          <a:xfrm>
            <a:off x="8259438" y="2710151"/>
            <a:ext cx="1242959" cy="715147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Impulse</a:t>
            </a:r>
          </a:p>
        </p:txBody>
      </p:sp>
      <p:sp>
        <p:nvSpPr>
          <p:cNvPr id="111" name="Rechteck 110"/>
          <p:cNvSpPr/>
          <p:nvPr userDrawn="1"/>
        </p:nvSpPr>
        <p:spPr bwMode="gray">
          <a:xfrm>
            <a:off x="3622333" y="4639762"/>
            <a:ext cx="5198420" cy="1534682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388113" y="3167288"/>
            <a:ext cx="1623739" cy="1620000"/>
            <a:chOff x="9388113" y="3542847"/>
            <a:chExt cx="1623739" cy="1620000"/>
          </a:xfrm>
        </p:grpSpPr>
        <p:sp>
          <p:nvSpPr>
            <p:cNvPr id="116" name="Ellipse 115"/>
            <p:cNvSpPr/>
            <p:nvPr userDrawn="1"/>
          </p:nvSpPr>
          <p:spPr bwMode="gray">
            <a:xfrm>
              <a:off x="9561601" y="3721036"/>
              <a:ext cx="1269900" cy="1269901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17" name="Ellipse 116"/>
            <p:cNvSpPr/>
            <p:nvPr userDrawn="1"/>
          </p:nvSpPr>
          <p:spPr bwMode="gray">
            <a:xfrm>
              <a:off x="9759383" y="3907059"/>
              <a:ext cx="888930" cy="88893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18" name="Ellipse 117"/>
            <p:cNvSpPr/>
            <p:nvPr userDrawn="1"/>
          </p:nvSpPr>
          <p:spPr bwMode="gray">
            <a:xfrm>
              <a:off x="10804827" y="3962943"/>
              <a:ext cx="132281" cy="132281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19" name="Ellipse 118"/>
            <p:cNvSpPr/>
            <p:nvPr userDrawn="1"/>
          </p:nvSpPr>
          <p:spPr bwMode="gray">
            <a:xfrm>
              <a:off x="10139472" y="3542847"/>
              <a:ext cx="132281" cy="132281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0" name="Ellipse 119"/>
            <p:cNvSpPr/>
            <p:nvPr userDrawn="1"/>
          </p:nvSpPr>
          <p:spPr bwMode="gray">
            <a:xfrm>
              <a:off x="10533871" y="3660989"/>
              <a:ext cx="132281" cy="132281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1" name="Ellipse 120"/>
            <p:cNvSpPr/>
            <p:nvPr userDrawn="1"/>
          </p:nvSpPr>
          <p:spPr bwMode="gray">
            <a:xfrm>
              <a:off x="9388113" y="4293191"/>
              <a:ext cx="132281" cy="132281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2" name="Ellipse 121"/>
            <p:cNvSpPr/>
            <p:nvPr userDrawn="1"/>
          </p:nvSpPr>
          <p:spPr bwMode="gray">
            <a:xfrm>
              <a:off x="9722323" y="3667814"/>
              <a:ext cx="132281" cy="132281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3" name="Ellipse 122"/>
            <p:cNvSpPr/>
            <p:nvPr userDrawn="1"/>
          </p:nvSpPr>
          <p:spPr bwMode="gray">
            <a:xfrm>
              <a:off x="10129570" y="5030566"/>
              <a:ext cx="132281" cy="132281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4" name="Ellipse 123"/>
            <p:cNvSpPr/>
            <p:nvPr userDrawn="1"/>
          </p:nvSpPr>
          <p:spPr bwMode="gray">
            <a:xfrm>
              <a:off x="9455136" y="3973512"/>
              <a:ext cx="132281" cy="132281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5" name="Ellipse 124"/>
            <p:cNvSpPr/>
            <p:nvPr userDrawn="1"/>
          </p:nvSpPr>
          <p:spPr bwMode="gray">
            <a:xfrm>
              <a:off x="9710353" y="4904602"/>
              <a:ext cx="132281" cy="132281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6" name="Ellipse 125"/>
            <p:cNvSpPr/>
            <p:nvPr userDrawn="1"/>
          </p:nvSpPr>
          <p:spPr bwMode="gray">
            <a:xfrm>
              <a:off x="9476594" y="4646137"/>
              <a:ext cx="132281" cy="132281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7" name="Ellipse 126"/>
            <p:cNvSpPr/>
            <p:nvPr userDrawn="1"/>
          </p:nvSpPr>
          <p:spPr bwMode="gray">
            <a:xfrm>
              <a:off x="10879571" y="4291558"/>
              <a:ext cx="132281" cy="132281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8" name="Ellipse 127"/>
            <p:cNvSpPr/>
            <p:nvPr userDrawn="1"/>
          </p:nvSpPr>
          <p:spPr bwMode="gray">
            <a:xfrm>
              <a:off x="10782544" y="4660344"/>
              <a:ext cx="132281" cy="132281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  <p:sp>
          <p:nvSpPr>
            <p:cNvPr id="129" name="Ellipse 128"/>
            <p:cNvSpPr/>
            <p:nvPr userDrawn="1"/>
          </p:nvSpPr>
          <p:spPr bwMode="gray">
            <a:xfrm>
              <a:off x="10529501" y="4934493"/>
              <a:ext cx="132281" cy="132281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solidFill>
                  <a:schemeClr val="tx1"/>
                </a:solidFill>
              </a:endParaRPr>
            </a:p>
          </p:txBody>
        </p:sp>
      </p:grpSp>
      <p:sp>
        <p:nvSpPr>
          <p:cNvPr id="133" name="Rechteck 132"/>
          <p:cNvSpPr/>
          <p:nvPr userDrawn="1"/>
        </p:nvSpPr>
        <p:spPr bwMode="gray">
          <a:xfrm>
            <a:off x="5167683" y="5013957"/>
            <a:ext cx="2107718" cy="96121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0" dirty="0">
                <a:solidFill>
                  <a:schemeClr val="tx1"/>
                </a:solidFill>
              </a:rPr>
              <a:t>Studien,</a:t>
            </a:r>
            <a:r>
              <a:rPr lang="de-DE" sz="1400" b="0" baseline="0" dirty="0">
                <a:solidFill>
                  <a:schemeClr val="tx1"/>
                </a:solidFill>
              </a:rPr>
              <a:t> öffentliche Veranstaltungen etc.</a:t>
            </a:r>
            <a:endParaRPr lang="de-DE" sz="1400" b="0" dirty="0">
              <a:solidFill>
                <a:schemeClr val="tx1"/>
              </a:solidFill>
            </a:endParaRPr>
          </a:p>
        </p:txBody>
      </p:sp>
      <p:sp>
        <p:nvSpPr>
          <p:cNvPr id="135" name="Pfeil nach unten 134"/>
          <p:cNvSpPr/>
          <p:nvPr userDrawn="1"/>
        </p:nvSpPr>
        <p:spPr bwMode="gray">
          <a:xfrm>
            <a:off x="5945771" y="4341796"/>
            <a:ext cx="551543" cy="726415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 userDrawn="1"/>
        </p:nvSpPr>
        <p:spPr bwMode="gray">
          <a:xfrm>
            <a:off x="955480" y="1949368"/>
            <a:ext cx="2560387" cy="492856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</a:t>
            </a:r>
          </a:p>
        </p:txBody>
      </p:sp>
      <p:sp>
        <p:nvSpPr>
          <p:cNvPr id="42" name="Rechteck 41"/>
          <p:cNvSpPr/>
          <p:nvPr userDrawn="1"/>
        </p:nvSpPr>
        <p:spPr bwMode="gray">
          <a:xfrm>
            <a:off x="955480" y="2531251"/>
            <a:ext cx="2560388" cy="3643193"/>
          </a:xfrm>
          <a:prstGeom prst="rect">
            <a:avLst/>
          </a:prstGeom>
          <a:solidFill>
            <a:srgbClr val="F6F6F8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Pfeil nach links und rechts 47"/>
          <p:cNvSpPr/>
          <p:nvPr userDrawn="1"/>
        </p:nvSpPr>
        <p:spPr bwMode="gray">
          <a:xfrm>
            <a:off x="2941884" y="2715796"/>
            <a:ext cx="1242959" cy="715147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Impulse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991651" y="2919443"/>
            <a:ext cx="2062738" cy="2031813"/>
            <a:chOff x="948109" y="2948472"/>
            <a:chExt cx="2062738" cy="2031813"/>
          </a:xfrm>
        </p:grpSpPr>
        <p:sp>
          <p:nvSpPr>
            <p:cNvPr id="3" name="Textfeld 2"/>
            <p:cNvSpPr txBox="1"/>
            <p:nvPr userDrawn="1"/>
          </p:nvSpPr>
          <p:spPr>
            <a:xfrm>
              <a:off x="1354973" y="4149288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2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2"/>
                </a:solidFill>
              </a:endParaRPr>
            </a:p>
          </p:txBody>
        </p:sp>
        <p:sp>
          <p:nvSpPr>
            <p:cNvPr id="68" name="Textfeld 67"/>
            <p:cNvSpPr txBox="1"/>
            <p:nvPr userDrawn="1"/>
          </p:nvSpPr>
          <p:spPr>
            <a:xfrm>
              <a:off x="1194970" y="3326638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2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2"/>
                </a:solidFill>
              </a:endParaRPr>
            </a:p>
          </p:txBody>
        </p:sp>
        <p:sp>
          <p:nvSpPr>
            <p:cNvPr id="81" name="Textfeld 80"/>
            <p:cNvSpPr txBox="1"/>
            <p:nvPr userDrawn="1"/>
          </p:nvSpPr>
          <p:spPr>
            <a:xfrm>
              <a:off x="1885068" y="3855075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3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3"/>
                </a:solidFill>
              </a:endParaRPr>
            </a:p>
          </p:txBody>
        </p:sp>
        <p:sp>
          <p:nvSpPr>
            <p:cNvPr id="82" name="Textfeld 81"/>
            <p:cNvSpPr txBox="1"/>
            <p:nvPr userDrawn="1"/>
          </p:nvSpPr>
          <p:spPr>
            <a:xfrm>
              <a:off x="1481274" y="3174597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3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3"/>
                </a:solidFill>
              </a:endParaRPr>
            </a:p>
          </p:txBody>
        </p:sp>
        <p:sp>
          <p:nvSpPr>
            <p:cNvPr id="83" name="Textfeld 82"/>
            <p:cNvSpPr txBox="1"/>
            <p:nvPr userDrawn="1"/>
          </p:nvSpPr>
          <p:spPr>
            <a:xfrm>
              <a:off x="2306892" y="3998799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4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4"/>
                </a:solidFill>
              </a:endParaRPr>
            </a:p>
          </p:txBody>
        </p:sp>
        <p:sp>
          <p:nvSpPr>
            <p:cNvPr id="85" name="Textfeld 84"/>
            <p:cNvSpPr txBox="1"/>
            <p:nvPr userDrawn="1"/>
          </p:nvSpPr>
          <p:spPr>
            <a:xfrm>
              <a:off x="2633304" y="3743315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4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4"/>
                </a:solidFill>
              </a:endParaRPr>
            </a:p>
          </p:txBody>
        </p:sp>
        <p:sp>
          <p:nvSpPr>
            <p:cNvPr id="86" name="Textfeld 85"/>
            <p:cNvSpPr txBox="1"/>
            <p:nvPr userDrawn="1"/>
          </p:nvSpPr>
          <p:spPr>
            <a:xfrm>
              <a:off x="948109" y="3946242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5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5"/>
                </a:solidFill>
              </a:endParaRPr>
            </a:p>
          </p:txBody>
        </p:sp>
        <p:sp>
          <p:nvSpPr>
            <p:cNvPr id="88" name="Textfeld 87"/>
            <p:cNvSpPr txBox="1"/>
            <p:nvPr userDrawn="1"/>
          </p:nvSpPr>
          <p:spPr>
            <a:xfrm>
              <a:off x="1941288" y="2948472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5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5"/>
                </a:solidFill>
              </a:endParaRPr>
            </a:p>
          </p:txBody>
        </p:sp>
        <p:sp>
          <p:nvSpPr>
            <p:cNvPr id="91" name="Textfeld 90"/>
            <p:cNvSpPr txBox="1"/>
            <p:nvPr userDrawn="1"/>
          </p:nvSpPr>
          <p:spPr>
            <a:xfrm>
              <a:off x="1330938" y="3520924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6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6"/>
                </a:solidFill>
              </a:endParaRPr>
            </a:p>
          </p:txBody>
        </p:sp>
        <p:sp>
          <p:nvSpPr>
            <p:cNvPr id="92" name="Textfeld 91"/>
            <p:cNvSpPr txBox="1"/>
            <p:nvPr userDrawn="1"/>
          </p:nvSpPr>
          <p:spPr>
            <a:xfrm>
              <a:off x="2232787" y="3363970"/>
              <a:ext cx="377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accent6"/>
                  </a:solidFill>
                  <a:sym typeface="Webdings" panose="05030102010509060703" pitchFamily="18" charset="2"/>
                </a:rPr>
                <a:t></a:t>
              </a:r>
              <a:endParaRPr lang="de-DE" sz="48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95" name="Rechteck 94"/>
          <p:cNvSpPr/>
          <p:nvPr userDrawn="1"/>
        </p:nvSpPr>
        <p:spPr bwMode="gray">
          <a:xfrm>
            <a:off x="8943567" y="5013957"/>
            <a:ext cx="2536608" cy="96121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r>
              <a:rPr lang="de-DE" sz="1400" b="0" dirty="0">
                <a:solidFill>
                  <a:schemeClr val="tx1"/>
                </a:solidFill>
              </a:rPr>
              <a:t>Interne Diskussion und Austausch</a:t>
            </a:r>
            <a:r>
              <a:rPr lang="de-DE" sz="1400" b="0" baseline="0" dirty="0">
                <a:solidFill>
                  <a:schemeClr val="tx1"/>
                </a:solidFill>
              </a:rPr>
              <a:t> der </a:t>
            </a:r>
            <a:r>
              <a:rPr lang="de-DE" sz="1400" b="0" dirty="0">
                <a:solidFill>
                  <a:schemeClr val="tx1"/>
                </a:solidFill>
              </a:rPr>
              <a:t>ständigen Mitglieder</a:t>
            </a:r>
          </a:p>
        </p:txBody>
      </p:sp>
      <p:sp>
        <p:nvSpPr>
          <p:cNvPr id="101" name="Rechteck 100"/>
          <p:cNvSpPr/>
          <p:nvPr userDrawn="1"/>
        </p:nvSpPr>
        <p:spPr bwMode="gray">
          <a:xfrm>
            <a:off x="947928" y="5013957"/>
            <a:ext cx="2550412" cy="96121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0" dirty="0">
                <a:solidFill>
                  <a:schemeClr val="tx1"/>
                </a:solidFill>
              </a:rPr>
              <a:t>Regelmäßiger Austausch und wechselnde Begleitkreise</a:t>
            </a:r>
            <a:r>
              <a:rPr lang="de-DE" sz="1400" b="0" baseline="0" dirty="0">
                <a:solidFill>
                  <a:schemeClr val="tx1"/>
                </a:solidFill>
              </a:rPr>
              <a:t> zu Projekten</a:t>
            </a:r>
            <a:r>
              <a:rPr lang="de-DE" sz="14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168" y="4728057"/>
            <a:ext cx="960446" cy="1333500"/>
          </a:xfrm>
          <a:prstGeom prst="rect">
            <a:avLst/>
          </a:prstGeom>
          <a:ln>
            <a:solidFill>
              <a:srgbClr val="E3E4EA"/>
            </a:solidFill>
          </a:ln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23" y="4728057"/>
            <a:ext cx="936085" cy="1333502"/>
          </a:xfrm>
          <a:prstGeom prst="rect">
            <a:avLst/>
          </a:prstGeom>
          <a:ln>
            <a:solidFill>
              <a:srgbClr val="E3E4EA"/>
            </a:solidFill>
          </a:ln>
        </p:spPr>
      </p:pic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2B001C9F-D3AB-4840-AA5B-5495138EFC35}"/>
              </a:ext>
            </a:extLst>
          </p:cNvPr>
          <p:cNvGrpSpPr/>
          <p:nvPr userDrawn="1"/>
        </p:nvGrpSpPr>
        <p:grpSpPr>
          <a:xfrm>
            <a:off x="3666203" y="2602692"/>
            <a:ext cx="5084835" cy="1905663"/>
            <a:chOff x="2407274" y="2681830"/>
            <a:chExt cx="5523035" cy="2053132"/>
          </a:xfrm>
        </p:grpSpPr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7074D2C9-8273-4EC8-A9CA-0B743B0029D5}"/>
                </a:ext>
              </a:extLst>
            </p:cNvPr>
            <p:cNvSpPr/>
            <p:nvPr userDrawn="1"/>
          </p:nvSpPr>
          <p:spPr bwMode="gray">
            <a:xfrm>
              <a:off x="3593746" y="2681830"/>
              <a:ext cx="3150090" cy="724890"/>
            </a:xfrm>
            <a:prstGeom prst="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0" dirty="0">
                  <a:solidFill>
                    <a:schemeClr val="tx1"/>
                  </a:solidFill>
                </a:rPr>
                <a:t>Direktor</a:t>
              </a:r>
            </a:p>
          </p:txBody>
        </p: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011A8A3B-16BB-491D-8BDC-25B8517A6421}"/>
                </a:ext>
              </a:extLst>
            </p:cNvPr>
            <p:cNvGrpSpPr/>
            <p:nvPr userDrawn="1"/>
          </p:nvGrpSpPr>
          <p:grpSpPr>
            <a:xfrm>
              <a:off x="2407274" y="3917842"/>
              <a:ext cx="5523035" cy="817120"/>
              <a:chOff x="2407274" y="3917842"/>
              <a:chExt cx="5523035" cy="817120"/>
            </a:xfrm>
          </p:grpSpPr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9595F11F-07F9-4750-8D13-8FF2DBEE8A52}"/>
                  </a:ext>
                </a:extLst>
              </p:cNvPr>
              <p:cNvSpPr/>
              <p:nvPr userDrawn="1"/>
            </p:nvSpPr>
            <p:spPr bwMode="gray">
              <a:xfrm>
                <a:off x="2407274" y="3917842"/>
                <a:ext cx="1289572" cy="817120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0" dirty="0">
                    <a:solidFill>
                      <a:schemeClr val="tx1"/>
                    </a:solidFill>
                  </a:rPr>
                  <a:t>Team</a:t>
                </a:r>
                <a:br>
                  <a:rPr lang="de-DE" sz="1400" b="0" dirty="0">
                    <a:solidFill>
                      <a:schemeClr val="tx1"/>
                    </a:solidFill>
                  </a:rPr>
                </a:br>
                <a:r>
                  <a:rPr lang="de-DE" sz="1400" b="0" dirty="0">
                    <a:solidFill>
                      <a:schemeClr val="tx1"/>
                    </a:solidFill>
                  </a:rPr>
                  <a:t>Deutschland</a:t>
                </a:r>
              </a:p>
            </p:txBody>
          </p:sp>
          <p:sp>
            <p:nvSpPr>
              <p:cNvPr id="63" name="Rechteck 62">
                <a:extLst>
                  <a:ext uri="{FF2B5EF4-FFF2-40B4-BE49-F238E27FC236}">
                    <a16:creationId xmlns:a16="http://schemas.microsoft.com/office/drawing/2014/main" id="{4C060366-CE5A-49DB-BD4C-F570457F6039}"/>
                  </a:ext>
                </a:extLst>
              </p:cNvPr>
              <p:cNvSpPr/>
              <p:nvPr userDrawn="1"/>
            </p:nvSpPr>
            <p:spPr bwMode="gray">
              <a:xfrm>
                <a:off x="6640737" y="3917842"/>
                <a:ext cx="1289572" cy="817120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0" dirty="0">
                    <a:solidFill>
                      <a:schemeClr val="tx1"/>
                    </a:solidFill>
                  </a:rPr>
                  <a:t>Zentrale</a:t>
                </a:r>
                <a:br>
                  <a:rPr lang="de-DE" sz="1400" b="0" dirty="0">
                    <a:solidFill>
                      <a:schemeClr val="tx1"/>
                    </a:solidFill>
                  </a:rPr>
                </a:br>
                <a:r>
                  <a:rPr lang="de-DE" sz="1400" b="0" dirty="0">
                    <a:solidFill>
                      <a:schemeClr val="tx1"/>
                    </a:solidFill>
                  </a:rPr>
                  <a:t>Dienste</a:t>
                </a:r>
              </a:p>
            </p:txBody>
          </p:sp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33FD76B2-5837-4743-993A-E1B57D628D52}"/>
                  </a:ext>
                </a:extLst>
              </p:cNvPr>
              <p:cNvSpPr/>
              <p:nvPr userDrawn="1"/>
            </p:nvSpPr>
            <p:spPr bwMode="gray">
              <a:xfrm>
                <a:off x="3818428" y="3917842"/>
                <a:ext cx="1289572" cy="817120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0" dirty="0">
                    <a:solidFill>
                      <a:schemeClr val="tx1"/>
                    </a:solidFill>
                  </a:rPr>
                  <a:t>Team</a:t>
                </a:r>
                <a:br>
                  <a:rPr lang="de-DE" sz="1400" b="0" dirty="0">
                    <a:solidFill>
                      <a:schemeClr val="tx1"/>
                    </a:solidFill>
                  </a:rPr>
                </a:br>
                <a:r>
                  <a:rPr lang="de-DE" sz="1400" b="0" dirty="0">
                    <a:solidFill>
                      <a:schemeClr val="tx1"/>
                    </a:solidFill>
                  </a:rPr>
                  <a:t>Europa</a:t>
                </a:r>
              </a:p>
            </p:txBody>
          </p:sp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71C647A5-4B04-46CC-8E1C-64F3234278D0}"/>
                  </a:ext>
                </a:extLst>
              </p:cNvPr>
              <p:cNvSpPr/>
              <p:nvPr userDrawn="1"/>
            </p:nvSpPr>
            <p:spPr bwMode="gray">
              <a:xfrm>
                <a:off x="5229582" y="3917842"/>
                <a:ext cx="1289572" cy="817120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0" dirty="0">
                    <a:solidFill>
                      <a:schemeClr val="tx1"/>
                    </a:solidFill>
                  </a:rPr>
                  <a:t>Team</a:t>
                </a:r>
                <a:br>
                  <a:rPr lang="de-DE" sz="1400" b="0" dirty="0">
                    <a:solidFill>
                      <a:schemeClr val="tx1"/>
                    </a:solidFill>
                  </a:rPr>
                </a:br>
                <a:r>
                  <a:rPr lang="de-DE" sz="1400" b="0" dirty="0">
                    <a:solidFill>
                      <a:schemeClr val="tx1"/>
                    </a:solidFill>
                  </a:rPr>
                  <a:t>International</a:t>
                </a:r>
              </a:p>
            </p:txBody>
          </p:sp>
        </p:grpSp>
        <p:cxnSp>
          <p:nvCxnSpPr>
            <p:cNvPr id="58" name="Verbinder: gewinkelt 57">
              <a:extLst>
                <a:ext uri="{FF2B5EF4-FFF2-40B4-BE49-F238E27FC236}">
                  <a16:creationId xmlns:a16="http://schemas.microsoft.com/office/drawing/2014/main" id="{E3AFCC7F-8FAB-4870-8AA8-D9EAD550C5C8}"/>
                </a:ext>
              </a:extLst>
            </p:cNvPr>
            <p:cNvCxnSpPr>
              <a:cxnSpLocks/>
              <a:stCxn id="56" idx="2"/>
              <a:endCxn id="63" idx="0"/>
            </p:cNvCxnSpPr>
            <p:nvPr userDrawn="1"/>
          </p:nvCxnSpPr>
          <p:spPr>
            <a:xfrm rot="16200000" flipH="1">
              <a:off x="5971596" y="2603915"/>
              <a:ext cx="511122" cy="2116732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Verbinder: gewinkelt 58">
              <a:extLst>
                <a:ext uri="{FF2B5EF4-FFF2-40B4-BE49-F238E27FC236}">
                  <a16:creationId xmlns:a16="http://schemas.microsoft.com/office/drawing/2014/main" id="{DF134994-7D19-41D5-A304-358BFF5D76E4}"/>
                </a:ext>
              </a:extLst>
            </p:cNvPr>
            <p:cNvCxnSpPr>
              <a:cxnSpLocks/>
              <a:stCxn id="56" idx="2"/>
              <a:endCxn id="62" idx="0"/>
            </p:cNvCxnSpPr>
            <p:nvPr userDrawn="1"/>
          </p:nvCxnSpPr>
          <p:spPr>
            <a:xfrm rot="5400000">
              <a:off x="3854865" y="2603916"/>
              <a:ext cx="511122" cy="2116731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Verbinder: gewinkelt 59">
              <a:extLst>
                <a:ext uri="{FF2B5EF4-FFF2-40B4-BE49-F238E27FC236}">
                  <a16:creationId xmlns:a16="http://schemas.microsoft.com/office/drawing/2014/main" id="{E8D52CEB-15BA-4243-BBEA-6C20C5370BFA}"/>
                </a:ext>
              </a:extLst>
            </p:cNvPr>
            <p:cNvCxnSpPr>
              <a:cxnSpLocks/>
              <a:stCxn id="56" idx="2"/>
              <a:endCxn id="65" idx="0"/>
            </p:cNvCxnSpPr>
            <p:nvPr userDrawn="1"/>
          </p:nvCxnSpPr>
          <p:spPr>
            <a:xfrm rot="16200000" flipH="1">
              <a:off x="5266018" y="3309492"/>
              <a:ext cx="511122" cy="70557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Verbinder: gewinkelt 60">
              <a:extLst>
                <a:ext uri="{FF2B5EF4-FFF2-40B4-BE49-F238E27FC236}">
                  <a16:creationId xmlns:a16="http://schemas.microsoft.com/office/drawing/2014/main" id="{8CB07279-930B-4854-A023-50E47D2F18EB}"/>
                </a:ext>
              </a:extLst>
            </p:cNvPr>
            <p:cNvCxnSpPr>
              <a:cxnSpLocks/>
              <a:stCxn id="56" idx="2"/>
              <a:endCxn id="64" idx="0"/>
            </p:cNvCxnSpPr>
            <p:nvPr userDrawn="1"/>
          </p:nvCxnSpPr>
          <p:spPr>
            <a:xfrm rot="5400000">
              <a:off x="4560442" y="3309493"/>
              <a:ext cx="511122" cy="705577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Datumsplatzhalter 3">
            <a:extLst>
              <a:ext uri="{FF2B5EF4-FFF2-40B4-BE49-F238E27FC236}">
                <a16:creationId xmlns:a16="http://schemas.microsoft.com/office/drawing/2014/main" id="{2736BF51-FA93-485A-A62B-74232D8BBEA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</p:spTree>
    <p:extLst>
      <p:ext uri="{BB962C8B-B14F-4D97-AF65-F5344CB8AC3E}">
        <p14:creationId xmlns:p14="http://schemas.microsoft.com/office/powerpoint/2010/main" val="277767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EC8F4F02-382F-4C2F-9D8C-C47EEB5D2D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40463972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3" imgW="270" imgH="270" progId="TCLayout.ActiveDocument.1">
                  <p:embed/>
                </p:oleObj>
              </mc:Choice>
              <mc:Fallback>
                <p:oleObj name="think-cell Slide" r:id="rId43" imgW="270" imgH="27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EC8F4F02-382F-4C2F-9D8C-C47EEB5D2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7A07CA10-0300-40B5-823C-1F7C556F5225}"/>
              </a:ext>
            </a:extLst>
          </p:cNvPr>
          <p:cNvSpPr/>
          <p:nvPr userDrawn="1">
            <p:custDataLst>
              <p:tags r:id="rId4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600" b="1" i="0" baseline="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814918" y="548681"/>
            <a:ext cx="8401429" cy="10176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815414" y="2027957"/>
            <a:ext cx="10779801" cy="41378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814917" y="6417333"/>
            <a:ext cx="9889595" cy="2211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/>
              <a:t>Online Event „Klimaneutralität 2050: Was die Industrie jetzt von der Politik braucht“ | Agora Energiewende, Stiftung 2°, Roland Berger | 02.03.2021</a:t>
            </a:r>
          </a:p>
        </p:txBody>
      </p:sp>
      <p:cxnSp>
        <p:nvCxnSpPr>
          <p:cNvPr id="11" name="Gerade Verbindung 10"/>
          <p:cNvCxnSpPr/>
          <p:nvPr/>
        </p:nvCxnSpPr>
        <p:spPr bwMode="gray">
          <a:xfrm>
            <a:off x="814917" y="6345324"/>
            <a:ext cx="107526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EF7872F8-31F6-43E8-A9A9-7933E5EB133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01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  <p:sldLayoutId id="2147483821" r:id="rId30"/>
    <p:sldLayoutId id="2147483822" r:id="rId31"/>
    <p:sldLayoutId id="2147483823" r:id="rId32"/>
    <p:sldLayoutId id="2147483824" r:id="rId33"/>
    <p:sldLayoutId id="2147483825" r:id="rId34"/>
    <p:sldLayoutId id="2147483826" r:id="rId35"/>
    <p:sldLayoutId id="2147483827" r:id="rId36"/>
    <p:sldLayoutId id="2147483828" r:id="rId37"/>
    <p:sldLayoutId id="2147483829" r:id="rId38"/>
    <p:sldLayoutId id="2147483830" r:id="rId3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800"/>
        </a:lnSpc>
        <a:spcBef>
          <a:spcPts val="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266700" indent="-266700" algn="l" defTabSz="914400" rtl="0" eaLnBrk="1" latinLnBrk="0" hangingPunct="1">
        <a:lnSpc>
          <a:spcPts val="2800"/>
        </a:lnSpc>
        <a:spcBef>
          <a:spcPts val="0"/>
        </a:spcBef>
        <a:spcAft>
          <a:spcPts val="900"/>
        </a:spcAft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61975" indent="-285750" algn="l" defTabSz="914400" rtl="0" eaLnBrk="1" latinLnBrk="0" hangingPunct="1">
        <a:lnSpc>
          <a:spcPts val="2800"/>
        </a:lnSpc>
        <a:spcBef>
          <a:spcPts val="0"/>
        </a:spcBef>
        <a:spcAft>
          <a:spcPts val="900"/>
        </a:spcAft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33425" indent="-285750" algn="l" defTabSz="895350" rtl="0" eaLnBrk="1" latinLnBrk="0" hangingPunct="1">
        <a:lnSpc>
          <a:spcPts val="2800"/>
        </a:lnSpc>
        <a:spcBef>
          <a:spcPts val="0"/>
        </a:spcBef>
        <a:spcAft>
          <a:spcPts val="900"/>
        </a:spcAft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647700" indent="0" algn="l" defTabSz="914400" rtl="0" eaLnBrk="1" latinLnBrk="0" hangingPunct="1">
        <a:lnSpc>
          <a:spcPts val="2800"/>
        </a:lnSpc>
        <a:spcBef>
          <a:spcPts val="0"/>
        </a:spcBef>
        <a:spcAft>
          <a:spcPts val="900"/>
        </a:spcAft>
        <a:buClr>
          <a:schemeClr val="tx1"/>
        </a:buClr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6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6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mailto:utz.tillmann@agora-energiewende.d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6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9.png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6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6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agora-energiewende.de/veroeffentlichungen/klimaneutralitaet-2050-was-industrie-jetzt-von-politik-braucht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8D4B13D-EFD9-418F-BF89-5DB4A4A7FD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3940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9" imgH="499" progId="TCLayout.ActiveDocument.1">
                  <p:embed/>
                </p:oleObj>
              </mc:Choice>
              <mc:Fallback>
                <p:oleObj name="think-cell Slide" r:id="rId4" imgW="499" imgH="49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8D4B13D-EFD9-418F-BF89-5DB4A4A7FD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11B586C5-4DE4-4CE5-A27F-585D9024A4BA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sz="3000" dirty="0"/>
            </a:br>
            <a:r>
              <a:rPr lang="de-DE" sz="3000" dirty="0"/>
              <a:t>Klimaneutralität –  </a:t>
            </a:r>
            <a:br>
              <a:rPr lang="de-DE" sz="3000" dirty="0"/>
            </a:br>
            <a:r>
              <a:rPr lang="de-DE" sz="3000" dirty="0"/>
              <a:t>Was die Industrie jetzt von der Politik braucht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89117" y="4869806"/>
            <a:ext cx="4635433" cy="304801"/>
          </a:xfrm>
        </p:spPr>
        <p:txBody>
          <a:bodyPr/>
          <a:lstStyle/>
          <a:p>
            <a:r>
              <a:rPr lang="de-DE" sz="1600" dirty="0"/>
              <a:t>Ergebnis eines Dialogs mit Industrieunternehmen</a:t>
            </a:r>
            <a:br>
              <a:rPr lang="de-DE" sz="1600" dirty="0"/>
            </a:br>
            <a:br>
              <a:rPr lang="de-DE" sz="1600" dirty="0"/>
            </a:br>
            <a:endParaRPr lang="de-DE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18. MAI 2021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1289117" y="5644243"/>
            <a:ext cx="4349683" cy="304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400" dirty="0"/>
              <a:t>Für: SAENA Informations- und Vernetzungsveranstaltung in den Bereichen Energieforschung und Energieinnovation</a:t>
            </a:r>
          </a:p>
        </p:txBody>
      </p:sp>
      <p:pic>
        <p:nvPicPr>
          <p:cNvPr id="1026" name="Picture 2" descr="Roland Berger (Unternehmen) – Wikipedia">
            <a:extLst>
              <a:ext uri="{FF2B5EF4-FFF2-40B4-BE49-F238E27FC236}">
                <a16:creationId xmlns:a16="http://schemas.microsoft.com/office/drawing/2014/main" id="{4D233A30-42D6-4437-90F2-2E435DFDE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62" y="489749"/>
            <a:ext cx="1571006" cy="7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D20BE3F-29C1-40B5-9B8A-BDC32E177467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15" y="519487"/>
            <a:ext cx="2055600" cy="810000"/>
          </a:xfrm>
          <a:prstGeom prst="rect">
            <a:avLst/>
          </a:prstGeom>
        </p:spPr>
      </p:pic>
      <p:pic>
        <p:nvPicPr>
          <p:cNvPr id="10" name="Picture 3" descr="Home – Stiftung 2 Grad">
            <a:extLst>
              <a:ext uri="{FF2B5EF4-FFF2-40B4-BE49-F238E27FC236}">
                <a16:creationId xmlns:a16="http://schemas.microsoft.com/office/drawing/2014/main" id="{C3AC73D8-4B58-4F67-A039-B5E7E8ED456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83" y="595561"/>
            <a:ext cx="2079597" cy="603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38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8D4B13D-EFD9-418F-BF89-5DB4A4A7FD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9" imgH="499" progId="TCLayout.ActiveDocument.1">
                  <p:embed/>
                </p:oleObj>
              </mc:Choice>
              <mc:Fallback>
                <p:oleObj name="think-cell Slide" r:id="rId4" imgW="499" imgH="49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8D4B13D-EFD9-418F-BF89-5DB4A4A7FD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11B586C5-4DE4-4CE5-A27F-585D9024A4BA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Zwölf Handlungs-empfehlungen an die Bundespolitik</a:t>
            </a:r>
          </a:p>
        </p:txBody>
      </p:sp>
      <p:pic>
        <p:nvPicPr>
          <p:cNvPr id="5" name="Picture 2" descr="Roland Berger (Unternehmen) – Wikipedia">
            <a:extLst>
              <a:ext uri="{FF2B5EF4-FFF2-40B4-BE49-F238E27FC236}">
                <a16:creationId xmlns:a16="http://schemas.microsoft.com/office/drawing/2014/main" id="{7C156F2B-0950-4A9F-8233-7C0275A2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62" y="489749"/>
            <a:ext cx="1571006" cy="7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ome – Stiftung 2 Grad">
            <a:extLst>
              <a:ext uri="{FF2B5EF4-FFF2-40B4-BE49-F238E27FC236}">
                <a16:creationId xmlns:a16="http://schemas.microsoft.com/office/drawing/2014/main" id="{1D7F58EA-A51D-4A2C-8878-48B62A43F08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83" y="595561"/>
            <a:ext cx="2079597" cy="60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2B5B0E5-E7B4-4CFB-9DF6-8FA1427079B0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15" y="519487"/>
            <a:ext cx="20556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5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A792898-C592-4FAA-891B-7DF41A4834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8002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A792898-C592-4FAA-891B-7DF41A483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546F4EF0-D2B2-414C-AAA7-5CD0E503D260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A4E1F2F-8A47-4F90-8D10-AA4AAFAD3401}"/>
              </a:ext>
            </a:extLst>
          </p:cNvPr>
          <p:cNvSpPr/>
          <p:nvPr/>
        </p:nvSpPr>
        <p:spPr bwMode="gray">
          <a:xfrm>
            <a:off x="4306135" y="2352308"/>
            <a:ext cx="3281340" cy="557286"/>
          </a:xfrm>
          <a:prstGeom prst="rect">
            <a:avLst/>
          </a:prstGeom>
          <a:solidFill>
            <a:schemeClr val="tx1">
              <a:lumMod val="50000"/>
              <a:lumOff val="50000"/>
              <a:alpha val="4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 </a:t>
            </a:r>
            <a:b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midstream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9684BCE-8BA5-4D3C-9F68-620EAA588AF6}"/>
              </a:ext>
            </a:extLst>
          </p:cNvPr>
          <p:cNvSpPr/>
          <p:nvPr/>
        </p:nvSpPr>
        <p:spPr bwMode="gray">
          <a:xfrm>
            <a:off x="814918" y="2352307"/>
            <a:ext cx="3265794" cy="557286"/>
          </a:xfrm>
          <a:prstGeom prst="rect">
            <a:avLst/>
          </a:prstGeom>
          <a:solidFill>
            <a:schemeClr val="tx1">
              <a:lumMod val="50000"/>
              <a:lumOff val="50000"/>
              <a:alpha val="4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Energie, Rohstoffe &amp; Infrastruktur</a:t>
            </a:r>
            <a:b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CBBB9C-F9B9-4F9A-8D34-DAB70FB3D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Kern des Papiers sind 12 Empfehlungen für die Bundespolitik, welche die gesamte Wertschöpfungskette abdecken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FE8EFB-BB22-4B3B-9C55-56F16DDAC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408850C-04C1-4B32-A6A2-43CE1D1413E8}"/>
              </a:ext>
            </a:extLst>
          </p:cNvPr>
          <p:cNvSpPr/>
          <p:nvPr/>
        </p:nvSpPr>
        <p:spPr bwMode="gray">
          <a:xfrm>
            <a:off x="7845656" y="2351976"/>
            <a:ext cx="3280746" cy="554129"/>
          </a:xfrm>
          <a:prstGeom prst="rect">
            <a:avLst/>
          </a:prstGeom>
          <a:solidFill>
            <a:schemeClr val="tx1">
              <a:lumMod val="50000"/>
              <a:lumOff val="50000"/>
              <a:alpha val="43137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Absatz </a:t>
            </a:r>
            <a:b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C206225-4DEB-48FF-9DF3-35CAC5F4A617}"/>
              </a:ext>
            </a:extLst>
          </p:cNvPr>
          <p:cNvSpPr/>
          <p:nvPr/>
        </p:nvSpPr>
        <p:spPr bwMode="gray">
          <a:xfrm>
            <a:off x="806284" y="2986929"/>
            <a:ext cx="3281340" cy="1489038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Ausbau 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Erneuerbare Energien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Wettbewerbsfähige 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Stromkosten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Aufbau einer 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1400" b="1" baseline="-25000" dirty="0">
                <a:solidFill>
                  <a:schemeClr val="bg1"/>
                </a:solidFill>
              </a:rPr>
              <a:t>2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-Wirtschaft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Zirkuläre Wirtschaft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CCU/CCS/Negativemissionen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A089418-7DF0-4D27-9345-820070EDBA61}"/>
              </a:ext>
            </a:extLst>
          </p:cNvPr>
          <p:cNvSpPr/>
          <p:nvPr/>
        </p:nvSpPr>
        <p:spPr bwMode="gray">
          <a:xfrm>
            <a:off x="4313047" y="2986939"/>
            <a:ext cx="3281340" cy="1489025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+mj-lt"/>
              <a:buAutoNum type="arabicPeriod" startAt="6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Einführung von </a:t>
            </a:r>
            <a:r>
              <a:rPr lang="de-DE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</a:t>
            </a:r>
            <a:r>
              <a:rPr lang="de-DE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de-DE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(Mehrkostenaus-gleich bei Schlüsseltechnologien)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+mj-lt"/>
              <a:buAutoNum type="arabicPeriod" startAt="6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 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Forschung &amp; Innovation 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sowie 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Effizienztechnologien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C833E65-6244-4C61-911E-0E1349C43BB5}"/>
              </a:ext>
            </a:extLst>
          </p:cNvPr>
          <p:cNvSpPr/>
          <p:nvPr/>
        </p:nvSpPr>
        <p:spPr bwMode="gray">
          <a:xfrm>
            <a:off x="7852568" y="2986927"/>
            <a:ext cx="3281340" cy="1489027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+mj-lt"/>
              <a:buAutoNum type="arabicPeriod" startAt="8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Steigerung der 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nach klimaneutralen Technologien/ Produkten durch 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Anreize und Vorgaben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C8C0400-AA7C-42C1-BAD6-60422400F32D}"/>
              </a:ext>
            </a:extLst>
          </p:cNvPr>
          <p:cNvSpPr/>
          <p:nvPr/>
        </p:nvSpPr>
        <p:spPr bwMode="gray">
          <a:xfrm>
            <a:off x="806284" y="4565913"/>
            <a:ext cx="10327624" cy="137768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+mj-lt"/>
              <a:buAutoNum type="arabicPeriod" startAt="9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Weiterentwicklung der 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4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-Bepreisung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Sicherstellung von </a:t>
            </a:r>
            <a:r>
              <a:rPr lang="de-DE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Carbon-Leakage-Schutz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+mj-lt"/>
              <a:buAutoNum type="arabicPeriod" startAt="9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Herstellung eines </a:t>
            </a:r>
            <a:r>
              <a:rPr lang="de-DE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Playing Fields 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KMU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+mj-lt"/>
              <a:buAutoNum type="arabicPeriod" startAt="9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Erschließung von 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Exportmärkten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durch frühe Entwicklung und Vermarktung von 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Schlüsseltechnologien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+mj-lt"/>
              <a:buAutoNum type="arabicPeriod" startAt="9"/>
            </a:pP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Etablierung der Klimaneutralität im 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Zentrum 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Regierungshandelns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Modernisierung ressortübergreifender Steuerung</a:t>
            </a:r>
          </a:p>
          <a:p>
            <a:pPr marL="182563" indent="-182563">
              <a:spcBef>
                <a:spcPts val="600"/>
              </a:spcBef>
              <a:buFont typeface="+mj-lt"/>
              <a:buAutoNum type="arabicPeriod" startAt="9"/>
            </a:pPr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buFont typeface="+mj-lt"/>
              <a:buAutoNum type="arabicPeriod" startAt="9"/>
            </a:pPr>
            <a:endParaRPr lang="de-DE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D9309780-C74A-4D61-9CBD-F459CF187900}"/>
              </a:ext>
            </a:extLst>
          </p:cNvPr>
          <p:cNvCxnSpPr>
            <a:cxnSpLocks/>
          </p:cNvCxnSpPr>
          <p:nvPr/>
        </p:nvCxnSpPr>
        <p:spPr>
          <a:xfrm flipV="1">
            <a:off x="4028466" y="2616271"/>
            <a:ext cx="34431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6D897B65-E72F-45AC-8C72-9DE0D2000C44}"/>
              </a:ext>
            </a:extLst>
          </p:cNvPr>
          <p:cNvCxnSpPr>
            <a:cxnSpLocks/>
          </p:cNvCxnSpPr>
          <p:nvPr/>
        </p:nvCxnSpPr>
        <p:spPr>
          <a:xfrm flipV="1">
            <a:off x="7531527" y="2616271"/>
            <a:ext cx="34431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>
            <a:extLst>
              <a:ext uri="{FF2B5EF4-FFF2-40B4-BE49-F238E27FC236}">
                <a16:creationId xmlns:a16="http://schemas.microsoft.com/office/drawing/2014/main" id="{B824790C-F1F4-43CD-BE78-E24BA0D0357C}"/>
              </a:ext>
            </a:extLst>
          </p:cNvPr>
          <p:cNvSpPr/>
          <p:nvPr/>
        </p:nvSpPr>
        <p:spPr bwMode="gray">
          <a:xfrm>
            <a:off x="813678" y="6109057"/>
            <a:ext cx="234832" cy="133024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D23F9121-F9E3-4F6C-ACD0-581AA1757C77}"/>
              </a:ext>
            </a:extLst>
          </p:cNvPr>
          <p:cNvSpPr/>
          <p:nvPr/>
        </p:nvSpPr>
        <p:spPr bwMode="gray">
          <a:xfrm>
            <a:off x="1031359" y="6109057"/>
            <a:ext cx="1802221" cy="13302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de-DE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oder downstream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FBD963DA-57A7-4937-B696-21C1746FEE6F}"/>
              </a:ext>
            </a:extLst>
          </p:cNvPr>
          <p:cNvSpPr/>
          <p:nvPr/>
        </p:nvSpPr>
        <p:spPr bwMode="gray">
          <a:xfrm>
            <a:off x="2807398" y="6109057"/>
            <a:ext cx="234832" cy="13302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9C277059-6098-4597-ADF3-9F8653A605C3}"/>
              </a:ext>
            </a:extLst>
          </p:cNvPr>
          <p:cNvSpPr/>
          <p:nvPr/>
        </p:nvSpPr>
        <p:spPr bwMode="gray">
          <a:xfrm>
            <a:off x="3058667" y="6109057"/>
            <a:ext cx="1802221" cy="13302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übergreifend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84067FD9-29CF-4F94-87C9-BD0603A54555}"/>
              </a:ext>
            </a:extLst>
          </p:cNvPr>
          <p:cNvSpPr txBox="1">
            <a:spLocks/>
          </p:cNvSpPr>
          <p:nvPr/>
        </p:nvSpPr>
        <p:spPr>
          <a:xfrm>
            <a:off x="814916" y="1866636"/>
            <a:ext cx="10311486" cy="350132"/>
          </a:xfrm>
          <a:prstGeom prst="rect">
            <a:avLst/>
          </a:prstGeom>
          <a:solidFill>
            <a:srgbClr val="E3E4EA"/>
          </a:solidFill>
        </p:spPr>
        <p:txBody>
          <a:bodyPr vert="horz" lIns="108000" tIns="0" rIns="0" bIns="0" rtlCol="0" anchor="ctr" anchorCtr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400" b="0"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6700" indent="-266700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2000"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61975" indent="-285750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3425" indent="-285750" defTabSz="895350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Arial" pitchFamily="34" charset="0"/>
              <a:buChar char="•"/>
              <a:defRPr sz="1400"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47700" indent="0">
              <a:lnSpc>
                <a:spcPts val="28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itchFamily="34" charset="0"/>
              <a:buNone/>
              <a:defRPr baseline="0"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de-DE" dirty="0"/>
              <a:t>Ein Instrumentenmix entlang der industriellen Wertschöpfungskette</a:t>
            </a:r>
          </a:p>
        </p:txBody>
      </p:sp>
    </p:spTree>
    <p:extLst>
      <p:ext uri="{BB962C8B-B14F-4D97-AF65-F5344CB8AC3E}">
        <p14:creationId xmlns:p14="http://schemas.microsoft.com/office/powerpoint/2010/main" val="175679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4C6DC16A-4707-48B2-9A86-5AB385E9A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360" y="4923324"/>
            <a:ext cx="4584563" cy="299094"/>
          </a:xfrm>
        </p:spPr>
        <p:txBody>
          <a:bodyPr/>
          <a:lstStyle/>
          <a:p>
            <a:pPr>
              <a:spcAft>
                <a:spcPts val="600"/>
              </a:spcAft>
            </a:pPr>
            <a:br>
              <a:rPr lang="de-DE" sz="1300" b="1" dirty="0"/>
            </a:br>
            <a:br>
              <a:rPr lang="de-DE" sz="1300" b="1" dirty="0"/>
            </a:br>
            <a:endParaRPr lang="de-DE" sz="1300" b="1" dirty="0"/>
          </a:p>
          <a:p>
            <a:pPr>
              <a:spcAft>
                <a:spcPts val="600"/>
              </a:spcAft>
            </a:pPr>
            <a:endParaRPr lang="de-DE" sz="1300" b="1" dirty="0"/>
          </a:p>
          <a:p>
            <a:pPr>
              <a:spcAft>
                <a:spcPts val="600"/>
              </a:spcAft>
            </a:pPr>
            <a:r>
              <a:rPr lang="de-DE" sz="1300" b="1" dirty="0"/>
              <a:t>Janek Steitz, Projektmanager Agora Energiewende </a:t>
            </a:r>
            <a:br>
              <a:rPr lang="de-DE" sz="1300" dirty="0"/>
            </a:br>
            <a:r>
              <a:rPr lang="de-DE" sz="1300" u="sng" dirty="0"/>
              <a:t>janek.steitz</a:t>
            </a:r>
            <a:r>
              <a:rPr lang="de-DE" sz="1300" u="sng" dirty="0">
                <a:hlinkClick r:id="rId2"/>
              </a:rPr>
              <a:t>@agora-energiewende.de</a:t>
            </a:r>
            <a:endParaRPr lang="de-DE" sz="1300" dirty="0"/>
          </a:p>
          <a:p>
            <a:r>
              <a:rPr lang="de-DE" sz="1300" dirty="0"/>
              <a:t> </a:t>
            </a:r>
          </a:p>
        </p:txBody>
      </p:sp>
      <p:pic>
        <p:nvPicPr>
          <p:cNvPr id="6" name="Picture 2" descr="Roland Berger (Unternehmen) – Wikipedia">
            <a:extLst>
              <a:ext uri="{FF2B5EF4-FFF2-40B4-BE49-F238E27FC236}">
                <a16:creationId xmlns:a16="http://schemas.microsoft.com/office/drawing/2014/main" id="{6D6E9B02-2AAE-4274-B885-E9F8112D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62" y="489749"/>
            <a:ext cx="1571006" cy="7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ome – Stiftung 2 Grad">
            <a:extLst>
              <a:ext uri="{FF2B5EF4-FFF2-40B4-BE49-F238E27FC236}">
                <a16:creationId xmlns:a16="http://schemas.microsoft.com/office/drawing/2014/main" id="{0C836B30-4BAD-4E6A-9524-6D152A05C9B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83" y="595561"/>
            <a:ext cx="2079597" cy="60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CB2EB14-9541-4DB9-9876-60F2E2FA20B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15" y="519487"/>
            <a:ext cx="20556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68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8D4B13D-EFD9-418F-BF89-5DB4A4A7FD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9" imgH="499" progId="TCLayout.ActiveDocument.1">
                  <p:embed/>
                </p:oleObj>
              </mc:Choice>
              <mc:Fallback>
                <p:oleObj name="think-cell Slide" r:id="rId4" imgW="499" imgH="49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8D4B13D-EFD9-418F-BF89-5DB4A4A7FD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11B586C5-4DE4-4CE5-A27F-585D9024A4BA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Annex</a:t>
            </a:r>
          </a:p>
        </p:txBody>
      </p:sp>
      <p:pic>
        <p:nvPicPr>
          <p:cNvPr id="5" name="Picture 2" descr="Roland Berger (Unternehmen) – Wikipedia">
            <a:extLst>
              <a:ext uri="{FF2B5EF4-FFF2-40B4-BE49-F238E27FC236}">
                <a16:creationId xmlns:a16="http://schemas.microsoft.com/office/drawing/2014/main" id="{7C156F2B-0950-4A9F-8233-7C0275A2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62" y="489749"/>
            <a:ext cx="1571006" cy="7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ome – Stiftung 2 Grad">
            <a:extLst>
              <a:ext uri="{FF2B5EF4-FFF2-40B4-BE49-F238E27FC236}">
                <a16:creationId xmlns:a16="http://schemas.microsoft.com/office/drawing/2014/main" id="{1D7F58EA-A51D-4A2C-8878-48B62A43F08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83" y="595561"/>
            <a:ext cx="2079597" cy="60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2B5B0E5-E7B4-4CFB-9DF6-8FA1427079B0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15" y="519487"/>
            <a:ext cx="20556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76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9A8F3-290D-4A89-8FE0-EB89DC32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Ausreichendes und verlässliches Angebot an Erneuerbaren Energien schaffen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3764C7-144B-4AEF-825C-96EB7ADD9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Agora Energiewende, Stiftung 2°, Roland Berger (2021)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24448B5-2D7E-4422-AE0C-DD1787F37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E4448BA-B441-4DEA-87A9-A8C5C445A2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Benötigter Ausbau Erneuerbarer Energien bis 2030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A2ABF34-F738-47DB-86F4-A928ADDBF9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Klimaneutralität bedeutet die </a:t>
            </a:r>
            <a:r>
              <a:rPr lang="de-DE" b="1" dirty="0"/>
              <a:t>Nutzung von 100 Prozent erneuerbaren Strom </a:t>
            </a:r>
            <a:r>
              <a:rPr lang="de-DE" dirty="0"/>
              <a:t>bei deutlich erhöhtem Strombedarf bis 2050.</a:t>
            </a:r>
          </a:p>
          <a:p>
            <a:r>
              <a:rPr lang="de-DE" dirty="0"/>
              <a:t>Basis für Ausbauziele muss </a:t>
            </a:r>
            <a:r>
              <a:rPr lang="de-DE" b="1" dirty="0"/>
              <a:t>realistisches Szenario des Stromverbrauchs </a:t>
            </a:r>
            <a:r>
              <a:rPr lang="de-DE" dirty="0"/>
              <a:t>im Jahr 2030 sein (min. 650 TWh). </a:t>
            </a:r>
          </a:p>
          <a:p>
            <a:r>
              <a:rPr lang="de-DE" dirty="0"/>
              <a:t>Ausschreibungsmengen im EEG müssen erhöht werden: </a:t>
            </a:r>
            <a:r>
              <a:rPr lang="de-DE" b="1" dirty="0"/>
              <a:t>Bis 2030 müssen min. 140 GW zusätzliche Leistung (Wind und Solar) neu installiert werden.</a:t>
            </a:r>
          </a:p>
          <a:p>
            <a:r>
              <a:rPr lang="de-DE" b="1" dirty="0"/>
              <a:t>Planungs- und Genehmigungsverfahren </a:t>
            </a:r>
            <a:r>
              <a:rPr lang="de-DE" dirty="0"/>
              <a:t>für Windanlagen müssen beschleunigt werden.</a:t>
            </a:r>
          </a:p>
          <a:p>
            <a:r>
              <a:rPr lang="de-DE" dirty="0"/>
              <a:t>Ausbau und Modernisierung von mehr als 7.500 Kilometern </a:t>
            </a:r>
            <a:r>
              <a:rPr lang="de-DE" b="1" dirty="0"/>
              <a:t>Übertragungsnetz</a:t>
            </a:r>
            <a:r>
              <a:rPr lang="de-DE" dirty="0"/>
              <a:t> und mehr als 130.000 Kilometer </a:t>
            </a:r>
            <a:r>
              <a:rPr lang="de-DE" b="1" dirty="0"/>
              <a:t>Verteilernetz </a:t>
            </a:r>
            <a:r>
              <a:rPr lang="de-DE" dirty="0"/>
              <a:t>sind</a:t>
            </a:r>
            <a:r>
              <a:rPr lang="de-DE" b="1" dirty="0"/>
              <a:t> </a:t>
            </a:r>
            <a:r>
              <a:rPr lang="de-DE" dirty="0"/>
              <a:t>notwendig.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E247660-4B0A-4C6F-ADA9-51290DFC3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274" y="2298644"/>
            <a:ext cx="4096238" cy="34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3AAD-DDE6-4350-A6EF-C868944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International wettbewerbsfähige Stromkosten für die deutsche Industrie sichern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E39051-D652-4118-8E34-42D83841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52C2D4-66C4-4147-B74F-4CDE4DB78A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Für viele Industrien stellen Stromkosten einen </a:t>
            </a:r>
            <a:r>
              <a:rPr lang="de-DE" b="1" dirty="0"/>
              <a:t>Großteil der Betriebskosten </a:t>
            </a:r>
            <a:r>
              <a:rPr lang="de-DE" dirty="0"/>
              <a:t>dar – die Bedeutung von Stromkosten wird im Zuge der Elektrifizierung weiter steigen und ein zentraler Hebel der internationalen Wettbewerbsfähigkeit sein. </a:t>
            </a:r>
          </a:p>
          <a:p>
            <a:r>
              <a:rPr lang="de-DE" dirty="0"/>
              <a:t>Um Wohlstand und Arbeitsplätze am Industrie- und Exportstandort Deutschland auf dem Weg in die Klimaneutralität nicht zu gefährden, braucht die deutsche Industrie auch </a:t>
            </a:r>
            <a:r>
              <a:rPr lang="de-DE" b="1" dirty="0"/>
              <a:t>langfristig international wettbewerbsfähige Stromkosten</a:t>
            </a:r>
            <a:r>
              <a:rPr lang="de-DE" dirty="0"/>
              <a:t>. </a:t>
            </a:r>
          </a:p>
          <a:p>
            <a:r>
              <a:rPr lang="de-DE" dirty="0"/>
              <a:t>Für im internationalen Wettbewerb stehende Unternehmen wäre ein </a:t>
            </a:r>
            <a:r>
              <a:rPr lang="de-DE" b="1" dirty="0"/>
              <a:t>Mechanismus zur dynamischen Anpassung des staatlich steuerbaren Anteils der Energiekosten </a:t>
            </a:r>
            <a:r>
              <a:rPr lang="de-DE" dirty="0"/>
              <a:t>sinnvoll. Orientierung an geeigneten Indikatoren, z.B. einem </a:t>
            </a:r>
            <a:r>
              <a:rPr lang="de-DE" b="1" dirty="0"/>
              <a:t>dynamischen Benchmark internationaler Industriestandorte.</a:t>
            </a:r>
          </a:p>
          <a:p>
            <a:r>
              <a:rPr lang="de-DE" dirty="0"/>
              <a:t>Langfristig notwendig ist eine </a:t>
            </a:r>
            <a:r>
              <a:rPr lang="de-DE" b="1" dirty="0"/>
              <a:t>grundlegende Reform des Systems der Steuern, Abgaben und Umlagen auf Energie</a:t>
            </a:r>
            <a:r>
              <a:rPr lang="de-DE" dirty="0"/>
              <a:t>, die sich an der CO</a:t>
            </a:r>
            <a:r>
              <a:rPr lang="de-DE" baseline="-25000" dirty="0"/>
              <a:t>2</a:t>
            </a:r>
            <a:r>
              <a:rPr lang="de-DE" dirty="0"/>
              <a:t>-Intensität der Energieträger orientiert. Als zentraler Bestandteil davon sollte die </a:t>
            </a:r>
            <a:r>
              <a:rPr lang="de-DE" b="1" dirty="0"/>
              <a:t>EEG-Umlage abgeschafft </a:t>
            </a:r>
            <a:r>
              <a:rPr lang="de-DE" dirty="0"/>
              <a:t>und anderweitig finanziert werden.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236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3AAD-DDE6-4350-A6EF-C868944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Aufbau einer Wasserstoffwirtschaft national und europäisch vorantreiben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E39051-D652-4118-8E34-42D83841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52C2D4-66C4-4147-B74F-4CDE4DB78A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Die Verwendung </a:t>
            </a:r>
            <a:r>
              <a:rPr lang="de-DE" b="1" dirty="0"/>
              <a:t>klimaneutralen Wasserstoffs </a:t>
            </a:r>
            <a:r>
              <a:rPr lang="de-DE" dirty="0"/>
              <a:t>trägt in der Grundstoffindustrie wesentlich zur Reduktion von Treibhausgasemissionen bei. Kurz- bis mittelfristig kann neben </a:t>
            </a:r>
            <a:r>
              <a:rPr lang="de-DE" b="1" dirty="0"/>
              <a:t>grünem Wasserstoff </a:t>
            </a:r>
            <a:r>
              <a:rPr lang="de-DE" dirty="0"/>
              <a:t>auch </a:t>
            </a:r>
            <a:r>
              <a:rPr lang="de-DE" b="1" dirty="0"/>
              <a:t>blauer und türkiser Wasserstoff </a:t>
            </a:r>
            <a:r>
              <a:rPr lang="de-DE" dirty="0"/>
              <a:t>zur Beschleunigung des Markthochlaufs beitragen.</a:t>
            </a: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 grüner Wasserstoff am kosteneffizientesten in Regionen mit guten Voraussetzungen für Erneuerbare Energien hergestellt werden kann (zum Beispiel Nordsee, Südeuropa, Nordafrika), muss eine entsprechende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Wasserstoffinfrastruktur aufgebaut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werden. Dazu zählen der Bau dedizierter Wasserstoffleitungen und die Umrüstung der Gasnetze.</a:t>
            </a: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Wasserstoff ist prioritär in Sektoren und für Schlüsseltechnologien einzusetzen, in denen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keine effizienten klimafreundlichen Alternativen (v.a. Elektrifizierung) zur Verfügung stehen.</a:t>
            </a: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Um den Aufbau der Wasserstoffwirtschaft zu fördern, sind neben der Förderung von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Investitionsmehrkosten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auch die erhöhten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Betriebskosten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zu berücksichtigen. Dafür ist die Ausgestaltung von </a:t>
            </a:r>
            <a:r>
              <a:rPr lang="de-DE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Carbon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Contracts for Difference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CfD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 für wasserstoffbasierte Schlüsseltechnologien wichtig und im Rahmen der angekündigten Pilotprogramme schnellstmöglich umzusetzen. 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478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3AAD-DDE6-4350-A6EF-C868944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Aufbau einer zirkulären Wirtschaft international beschleunigen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E39051-D652-4118-8E34-42D83841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52C2D4-66C4-4147-B74F-4CDE4DB78A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 schrittweise Transformation unseres linearen Wirtschaftssystems hin zu einer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zirkulären Wirtschaft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ist ein entscheidender Schritt auf dem Weg zu einer klimaneutralen Industrie bis 2050.</a:t>
            </a: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Dabei ist das </a:t>
            </a:r>
            <a:r>
              <a:rPr lang="de-DE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Downcycling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von Produkten wo immer möglich zu verhindern, sodass recycelte Rohstoffe für gleichwertige Anwendungsfälle eingesetzt werden können. Dafür müssen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fiskalische Anreize und regulatorische Vorgaben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eingeführt beziehungsweise angepasst werden.</a:t>
            </a: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 zentralen regulatorischen Instrumente sind international die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gängigen Industrienormen und Produktstandards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auf europäischer Ebene die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Eco-Design-Richtlinie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und auch nationale Regelungen, wie zum Beispiel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Baustandards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Zudem muss der stärkere Einsatz von Sekundärrohstoffen durch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Zielvorgaben für Recyclingmaterialien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sichergestellt werden, wobei das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chemische Recycling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innerhalb der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Zielvorgabenregelungen als Recycling anzuerkennen ist. </a:t>
            </a: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sektorenübergreifende Initiativen und internationale Plattformen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gilt es den Austausch von Akteuren zu stärken.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836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3AAD-DDE6-4350-A6EF-C868944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Akzeptanz für CCS-Technologien stärken, Aufbau einer CO</a:t>
            </a:r>
            <a:r>
              <a:rPr lang="de-DE" baseline="-25000" dirty="0"/>
              <a:t>2</a:t>
            </a:r>
            <a:r>
              <a:rPr lang="de-DE" dirty="0"/>
              <a:t>-Infrastruktur und Erschließung von Negativemissionen europäisch forcieren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52C2D4-66C4-4147-B74F-4CDE4DB78A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Agora Energiewende, Stiftung 2°, Roland Berger (2021)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E39051-D652-4118-8E34-42D83841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1B116A-1115-4712-8B79-84540FC9D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Einsatz von CCU und CCS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9CC12B91-762F-4F35-9BCD-E7A6370E8AE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3474" r="3474"/>
          <a:stretch/>
        </p:blipFill>
        <p:spPr/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D0BFF37-4B26-47F9-ABDE-CC8968E199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Für </a:t>
            </a:r>
            <a:r>
              <a:rPr lang="de-DE" b="1" dirty="0"/>
              <a:t>nicht vermeidbare Emissionen </a:t>
            </a:r>
            <a:r>
              <a:rPr lang="de-DE" dirty="0"/>
              <a:t>gilt es, Kohlenstoffkreisläufe möglichst zu schließen und Kohlenstoff in klimaneutralen, insbesondere langlebigen, Produkten zu nutzen (</a:t>
            </a:r>
            <a:r>
              <a:rPr lang="de-DE" b="1" dirty="0"/>
              <a:t>CCU</a:t>
            </a:r>
            <a:r>
              <a:rPr lang="de-DE" dirty="0"/>
              <a:t>). </a:t>
            </a:r>
          </a:p>
          <a:p>
            <a:r>
              <a:rPr lang="de-DE" dirty="0"/>
              <a:t>Die Abscheidung und geologische Speicherung von CO</a:t>
            </a:r>
            <a:r>
              <a:rPr lang="de-DE" baseline="-25000" dirty="0"/>
              <a:t>2</a:t>
            </a:r>
            <a:r>
              <a:rPr lang="de-DE" dirty="0"/>
              <a:t> (</a:t>
            </a:r>
            <a:r>
              <a:rPr lang="de-DE" b="1" dirty="0"/>
              <a:t>CCS</a:t>
            </a:r>
            <a:r>
              <a:rPr lang="de-DE" dirty="0"/>
              <a:t>) ist nur für nicht vermeidbare Restemissionen eine Option.</a:t>
            </a:r>
          </a:p>
          <a:p>
            <a:r>
              <a:rPr lang="de-DE" dirty="0"/>
              <a:t>Für CCU/S ist die Entwicklung einer </a:t>
            </a:r>
            <a:r>
              <a:rPr lang="de-DE" b="1" dirty="0"/>
              <a:t>nationalen und europäischen CO</a:t>
            </a:r>
            <a:r>
              <a:rPr lang="de-DE" b="1" baseline="-25000" dirty="0"/>
              <a:t>2</a:t>
            </a:r>
            <a:r>
              <a:rPr lang="de-DE" b="1" dirty="0"/>
              <a:t>-Infrastruktur </a:t>
            </a:r>
            <a:r>
              <a:rPr lang="de-DE" dirty="0"/>
              <a:t>von dringlicher Bedeutung für die Industrie. Dafür sollte ein </a:t>
            </a:r>
            <a:r>
              <a:rPr lang="de-DE" b="1" dirty="0"/>
              <a:t>Netzentwicklungs-plan</a:t>
            </a:r>
            <a:r>
              <a:rPr lang="de-DE" dirty="0"/>
              <a:t> (NEP) erstellt werden.</a:t>
            </a:r>
          </a:p>
          <a:p>
            <a:r>
              <a:rPr lang="de-DE" dirty="0"/>
              <a:t>Daneben ist die </a:t>
            </a:r>
            <a:r>
              <a:rPr lang="de-DE" b="1" dirty="0"/>
              <a:t>Wiederbelebung einer breit angelegten öffentlichen Debatte </a:t>
            </a:r>
            <a:r>
              <a:rPr lang="de-DE" dirty="0"/>
              <a:t>notwendig, um die Akzeptanz der Bevölkerung für den Einsatz von CCU/S zu gewährleisten.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838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C17345E0-867D-4BE0-9A9D-5B6C4E263B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50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C17345E0-867D-4BE0-9A9D-5B6C4E263B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3BBB3D2-0CDC-4DE6-B9A5-13EFF1020687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E63AAD-DDE6-4350-A6EF-C868944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 Breite Anwendung von Schlüsseltechnologien durch </a:t>
            </a:r>
            <a:r>
              <a:rPr lang="de-DE" i="1" dirty="0"/>
              <a:t>Carbon</a:t>
            </a:r>
            <a:r>
              <a:rPr lang="de-DE" dirty="0"/>
              <a:t> </a:t>
            </a:r>
            <a:r>
              <a:rPr lang="de-DE" i="1" dirty="0"/>
              <a:t>Contracts for Difference </a:t>
            </a:r>
            <a:r>
              <a:rPr lang="de-DE" dirty="0"/>
              <a:t>(CfDs) vorantreiben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52C2D4-66C4-4147-B74F-4CDE4DB78A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Agora Energiewende, Stiftung 2°, Roland Berger (2021)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E39051-D652-4118-8E34-42D83841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6317D6-3FD1-4C15-9314-B6265E32D0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Funktionsweise von </a:t>
            </a:r>
            <a:r>
              <a:rPr lang="de-DE" i="1" dirty="0"/>
              <a:t>Carbon</a:t>
            </a:r>
            <a:r>
              <a:rPr lang="de-DE" dirty="0"/>
              <a:t> </a:t>
            </a:r>
            <a:r>
              <a:rPr lang="de-DE" i="1" dirty="0"/>
              <a:t>Contracts for Difference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F6BDCB-415A-4C99-B664-4706F10788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Durch die rasche, breite Einführung von </a:t>
            </a:r>
            <a:r>
              <a:rPr lang="de-DE" b="1" i="1" dirty="0"/>
              <a:t>Carbon</a:t>
            </a:r>
            <a:r>
              <a:rPr lang="de-DE" dirty="0"/>
              <a:t> </a:t>
            </a:r>
            <a:r>
              <a:rPr lang="de-DE" b="1" i="1" dirty="0"/>
              <a:t>Contracts for Difference </a:t>
            </a:r>
            <a:r>
              <a:rPr lang="de-DE" dirty="0"/>
              <a:t>(CfDs) sollten </a:t>
            </a:r>
            <a:r>
              <a:rPr lang="de-DE" b="1" dirty="0"/>
              <a:t>Vermeidungskosten </a:t>
            </a:r>
            <a:r>
              <a:rPr lang="de-DE" dirty="0"/>
              <a:t>(insbesondere OPEX)</a:t>
            </a:r>
            <a:r>
              <a:rPr lang="de-DE" b="1" dirty="0"/>
              <a:t> </a:t>
            </a:r>
            <a:r>
              <a:rPr lang="de-DE" dirty="0"/>
              <a:t>für die Industrie planbar und langfristig ausgeglichen werden.</a:t>
            </a:r>
          </a:p>
          <a:p>
            <a:r>
              <a:rPr lang="de-DE" dirty="0"/>
              <a:t>CfDs sollten in einem ersten Schritt für Produktionsverfahren mit </a:t>
            </a:r>
            <a:r>
              <a:rPr lang="de-DE" b="1" dirty="0"/>
              <a:t>hohem CO</a:t>
            </a:r>
            <a:r>
              <a:rPr lang="de-DE" b="1" baseline="-25000" dirty="0"/>
              <a:t>2</a:t>
            </a:r>
            <a:r>
              <a:rPr lang="de-DE" b="1" dirty="0"/>
              <a:t>-Einsparpotenzial bei gleichzeitig hohen CO</a:t>
            </a:r>
            <a:r>
              <a:rPr lang="de-DE" b="1" baseline="-25000" dirty="0"/>
              <a:t>2</a:t>
            </a:r>
            <a:r>
              <a:rPr lang="de-DE" b="1" dirty="0"/>
              <a:t>-Vermeidungskosten </a:t>
            </a:r>
            <a:r>
              <a:rPr lang="de-DE" dirty="0"/>
              <a:t>zum Einsatz kommen. Dies betrifft z.B. die Eisendirektreduktion in der Stahlindustrie, die wasserstoffbasierte Ammoniakherstellung in der Chemie sowie den Einsatz von CCS in der Zementindustrie.</a:t>
            </a:r>
          </a:p>
          <a:p>
            <a:r>
              <a:rPr lang="de-DE" dirty="0"/>
              <a:t>Die zügige Prüfung von Vor- und Nachteilen </a:t>
            </a:r>
            <a:r>
              <a:rPr lang="de-DE" b="1" dirty="0"/>
              <a:t>verschiedener Ausgestaltungsoptionen</a:t>
            </a:r>
            <a:r>
              <a:rPr lang="de-DE" dirty="0"/>
              <a:t> (z.B. Ausschreibungen, Auktionen oder projektbezogene Vergaben) ist notwendig.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3448581-5287-4E9D-98F3-97AE1193C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199" y="2262565"/>
            <a:ext cx="3718681" cy="356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7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8D4B13D-EFD9-418F-BF89-5DB4A4A7FD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9" imgH="499" progId="TCLayout.ActiveDocument.1">
                  <p:embed/>
                </p:oleObj>
              </mc:Choice>
              <mc:Fallback>
                <p:oleObj name="think-cell Slide" r:id="rId4" imgW="499" imgH="49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8D4B13D-EFD9-418F-BF89-5DB4A4A7FD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11B586C5-4DE4-4CE5-A27F-585D9024A4BA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000" dirty="0"/>
              <a:t>Ausgangspunkt:</a:t>
            </a:r>
            <a:br>
              <a:rPr lang="de-DE" sz="3000" dirty="0"/>
            </a:br>
            <a:br>
              <a:rPr lang="de-DE" sz="3000" dirty="0"/>
            </a:br>
            <a:r>
              <a:rPr lang="de-DE" sz="3000" dirty="0"/>
              <a:t>Herausforderung Klimaneutrales Deutschland</a:t>
            </a:r>
          </a:p>
        </p:txBody>
      </p:sp>
      <p:pic>
        <p:nvPicPr>
          <p:cNvPr id="13" name="Picture 2" descr="Roland Berger (Unternehmen) – Wikipedia">
            <a:extLst>
              <a:ext uri="{FF2B5EF4-FFF2-40B4-BE49-F238E27FC236}">
                <a16:creationId xmlns:a16="http://schemas.microsoft.com/office/drawing/2014/main" id="{A2BE2871-211B-41EC-91E0-19FE3CC4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62" y="489749"/>
            <a:ext cx="1571006" cy="7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Home – Stiftung 2 Grad">
            <a:extLst>
              <a:ext uri="{FF2B5EF4-FFF2-40B4-BE49-F238E27FC236}">
                <a16:creationId xmlns:a16="http://schemas.microsoft.com/office/drawing/2014/main" id="{49CDD9A0-C276-4EC7-B48B-30F2293B1E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83" y="595561"/>
            <a:ext cx="2079597" cy="60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F0F4C5C-19DD-45E5-99CC-744630B15D25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15" y="519487"/>
            <a:ext cx="20556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4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FA68212-D984-4567-BC0F-3612D9B6EB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3592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FA68212-D984-4567-BC0F-3612D9B6EB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B1BC4DBA-CD85-47DC-B849-3940A65216EF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E63AAD-DDE6-4350-A6EF-C868944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Forschung &amp; Innovation sowie Effizienztechnologien in der Industrie zielgerichtet fördern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E39051-D652-4118-8E34-42D83841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52C2D4-66C4-4147-B74F-4CDE4DB78A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Für viele Industriezweige existieren bereits Schlüsseltechnologien mit hohem Technologie-Reifegrad (TRL). In einigen Bereichen ist jedoch noch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Grundlagenforschung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notwendig, um die Entwicklung weiterer vielversprechender Verfahren zu fördern.</a:t>
            </a:r>
          </a:p>
          <a:p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Neben der Grundlagenforschung ist auch die </a:t>
            </a:r>
            <a:r>
              <a:rPr lang="de-CH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Beschleunigung der Innovation für bereits existierende spezifische Technologiekonzepte und effiziente Querschnittstechnologien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 Bedeutung, um zu ermöglichen, dass diese den Innovationszyklus schneller durchlaufen.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de-DE" dirty="0"/>
              <a:t>n frühen Stadien der Technologieentwicklung (TRL 1-3) kann dies durch </a:t>
            </a:r>
            <a:r>
              <a:rPr lang="de-DE" b="1" dirty="0"/>
              <a:t>Innovationszuschüsse </a:t>
            </a:r>
            <a:r>
              <a:rPr lang="de-DE" dirty="0"/>
              <a:t>geschehen, ab dem Demonstrationsstadium (TRL 6-7) können Förderungen </a:t>
            </a:r>
            <a:r>
              <a:rPr lang="de-DE" b="1" dirty="0"/>
              <a:t>schrittweise durch andere Instrumente wie CfDs oder Sonderabschreibungen ersetzt werden</a:t>
            </a:r>
            <a:r>
              <a:rPr lang="de-DE" dirty="0"/>
              <a:t>, um eine breitere Markteinführung dieser Technologien zu gewährleisten.</a:t>
            </a:r>
          </a:p>
          <a:p>
            <a:r>
              <a:rPr lang="de-DE" dirty="0"/>
              <a:t>Zu diesen Technologien gehören unter anderem neue Katalysatoren, innovative biomassebasierte Verfahren oder E-Cracker, Zementrecycling, strombasierte Erzeugung von Hochtemperatur und sektorübergreifend </a:t>
            </a:r>
            <a:r>
              <a:rPr lang="de-DE" i="1" dirty="0"/>
              <a:t>Direct-Air-Capture</a:t>
            </a:r>
            <a:r>
              <a:rPr lang="de-DE" dirty="0"/>
              <a:t>-Verfahren. </a:t>
            </a:r>
          </a:p>
        </p:txBody>
      </p:sp>
    </p:spTree>
    <p:extLst>
      <p:ext uri="{BB962C8B-B14F-4D97-AF65-F5344CB8AC3E}">
        <p14:creationId xmlns:p14="http://schemas.microsoft.com/office/powerpoint/2010/main" val="1604003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BB00D6-29AD-4E29-96FE-FCB7D0A63A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7373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ABB00D6-29AD-4E29-96FE-FCB7D0A63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D4DA36-44AB-48F5-A1EB-C1047E3C3FD8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E63AAD-DDE6-4350-A6EF-C868944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Nachfrage nach klimaneutralen Produkten durch Anreize und Rechtssetzung ankurbeln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E39051-D652-4118-8E34-42D83841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52C2D4-66C4-4147-B74F-4CDE4DB78A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de-CH" dirty="0"/>
              <a:t>Die Einführung von </a:t>
            </a:r>
            <a:r>
              <a:rPr lang="de-CH" b="1" dirty="0"/>
              <a:t>EU-weiten grünen Produktlabels</a:t>
            </a:r>
            <a:r>
              <a:rPr lang="de-CH" dirty="0"/>
              <a:t>, welche die CO</a:t>
            </a:r>
            <a:r>
              <a:rPr lang="de-DE" baseline="-25000" dirty="0"/>
              <a:t>2</a:t>
            </a:r>
            <a:r>
              <a:rPr lang="de-CH" dirty="0"/>
              <a:t>-Intensität der verwendeten Materialien berücksichtigen, kann ein sinnvoller Baustein im Instrumentenmix sein. </a:t>
            </a:r>
          </a:p>
          <a:p>
            <a:pPr lvl="0"/>
            <a:r>
              <a:rPr lang="de-CH" dirty="0"/>
              <a:t>Durch </a:t>
            </a:r>
            <a:r>
              <a:rPr lang="de-CH" b="1" dirty="0"/>
              <a:t>staatliche Anreize</a:t>
            </a:r>
            <a:r>
              <a:rPr lang="de-CH" dirty="0"/>
              <a:t>, zum Beispiel Prämien, sollte für ausgewählte klimaneutrale Endprodukte die Verwendung von klimaneutralen Materialien angereizt werden. Mittelfristig könnte durch eine </a:t>
            </a:r>
            <a:r>
              <a:rPr lang="de-CH" b="1" dirty="0"/>
              <a:t>Abgabe auf Endprodukte </a:t>
            </a:r>
            <a:r>
              <a:rPr lang="de-CH" dirty="0"/>
              <a:t>auf Basis des CO</a:t>
            </a:r>
            <a:r>
              <a:rPr lang="de-CH" baseline="-25000" dirty="0"/>
              <a:t>2</a:t>
            </a:r>
            <a:r>
              <a:rPr lang="de-CH" dirty="0"/>
              <a:t>-Gehalts der Materialien, der Kostennachteil von CO</a:t>
            </a:r>
            <a:r>
              <a:rPr lang="de-CH" baseline="-25000" dirty="0"/>
              <a:t>2</a:t>
            </a:r>
            <a:r>
              <a:rPr lang="de-CH" dirty="0"/>
              <a:t>-armen Produkten ausgeglichen und so Kaufanreize geschaffen werden. </a:t>
            </a:r>
          </a:p>
          <a:p>
            <a:pPr lvl="0"/>
            <a:r>
              <a:rPr lang="de-CH" dirty="0"/>
              <a:t>Eine konsequent </a:t>
            </a:r>
            <a:r>
              <a:rPr lang="de-CH" b="1" dirty="0"/>
              <a:t>nachhaltige Beschaffung der öffentlichen Hand </a:t>
            </a:r>
            <a:r>
              <a:rPr lang="de-CH" dirty="0"/>
              <a:t>fördert die Entwicklung eines Leitmarkts für nachhaltige Produkte in Deutschland. Überlegungen zu CO</a:t>
            </a:r>
            <a:r>
              <a:rPr lang="de-CH" baseline="-25000" dirty="0"/>
              <a:t>2</a:t>
            </a:r>
            <a:r>
              <a:rPr lang="de-CH" dirty="0"/>
              <a:t>-Intensität, Ressourcen- und Materialeffizienz sowie Zirkularität sollten Teil der Vergabevoraussetzungen werden.</a:t>
            </a:r>
            <a:endParaRPr lang="de-DE" dirty="0"/>
          </a:p>
          <a:p>
            <a:pPr lvl="0"/>
            <a:r>
              <a:rPr lang="de-CH" dirty="0"/>
              <a:t>Die Änderung von </a:t>
            </a:r>
            <a:r>
              <a:rPr lang="de-CH" b="1" dirty="0"/>
              <a:t>Bau- und Produktnormen </a:t>
            </a:r>
            <a:r>
              <a:rPr lang="de-CH" dirty="0"/>
              <a:t>sowie </a:t>
            </a:r>
            <a:r>
              <a:rPr lang="de-CH" b="1" dirty="0"/>
              <a:t>Designrichtlinien</a:t>
            </a:r>
            <a:r>
              <a:rPr lang="de-CH" dirty="0"/>
              <a:t> zur Erhöhung der Recyclingfähigkeit von Produkten können die Nachfrage nach CO</a:t>
            </a:r>
            <a:r>
              <a:rPr lang="de-CH" baseline="-25000" dirty="0"/>
              <a:t>2</a:t>
            </a:r>
            <a:r>
              <a:rPr lang="de-CH" dirty="0"/>
              <a:t>-armen und zirkulären Materialien stärken. In ausgewählten Branchen könnten sich </a:t>
            </a:r>
            <a:r>
              <a:rPr lang="de-CH" b="1" dirty="0"/>
              <a:t>Quoten für CO</a:t>
            </a:r>
            <a:r>
              <a:rPr lang="de-CH" b="1" baseline="-25000" dirty="0"/>
              <a:t>2</a:t>
            </a:r>
            <a:r>
              <a:rPr lang="de-CH" b="1" dirty="0"/>
              <a:t>-arme Materialien </a:t>
            </a:r>
            <a:r>
              <a:rPr lang="de-CH" dirty="0"/>
              <a:t>als sinnvolles Instrument erweisen.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4822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8F17191-DA24-44B4-8D33-4861288423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1628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8F17191-DA24-44B4-8D33-4861288423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758AF57F-CDC2-4053-9130-63B21C3FAD1C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E63AAD-DDE6-4350-A6EF-C868944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9. CO</a:t>
            </a:r>
            <a:r>
              <a:rPr lang="de-DE" baseline="-25000" dirty="0"/>
              <a:t>2</a:t>
            </a:r>
            <a:r>
              <a:rPr lang="de-DE" dirty="0"/>
              <a:t>-Bepreisung wirksam weiterentwickeln (Emissionshandel, Abgaben und Umlagen)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E39051-D652-4118-8E34-42D83841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52C2D4-66C4-4147-B74F-4CDE4DB78A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Der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nationale Emissionshandel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sollte frühestmöglich in ein EU-weites System überführt werden.</a:t>
            </a:r>
          </a:p>
          <a:p>
            <a:r>
              <a:rPr lang="de-DE" dirty="0"/>
              <a:t>Auf europäischer Ebene sollte die ETS-Reform weiterentwickelt werden. Bestehende </a:t>
            </a:r>
            <a:r>
              <a:rPr lang="de-DE" b="1" i="1" dirty="0"/>
              <a:t>Carbon-Leakage-</a:t>
            </a:r>
            <a:r>
              <a:rPr lang="de-DE" b="1" dirty="0"/>
              <a:t>Schutzinstrumente</a:t>
            </a:r>
            <a:r>
              <a:rPr lang="de-DE" dirty="0"/>
              <a:t> für konventionelle Anlagen, zum Beispiel die kostenfreie Zuteilung von Zertifikaten und die CO</a:t>
            </a:r>
            <a:r>
              <a:rPr lang="de-DE" baseline="-25000" dirty="0"/>
              <a:t>2</a:t>
            </a:r>
            <a:r>
              <a:rPr lang="de-DE" dirty="0"/>
              <a:t>-Strompreiskompensation, </a:t>
            </a:r>
            <a:r>
              <a:rPr lang="de-DE" b="1" dirty="0"/>
              <a:t>sollten wirksam und planungssicher fortentwickelt werden</a:t>
            </a:r>
            <a:r>
              <a:rPr lang="de-DE" dirty="0"/>
              <a:t>, solange es die Wettbewerbsfähigkeit der betroffenen Branchen erfordert.</a:t>
            </a:r>
          </a:p>
          <a:p>
            <a:r>
              <a:rPr lang="de-DE" dirty="0"/>
              <a:t>Als alternative Form des Schutzes sind aktuell </a:t>
            </a:r>
            <a:r>
              <a:rPr lang="de-DE" b="1" dirty="0"/>
              <a:t>Grenzausgleichsmechanismen</a:t>
            </a:r>
            <a:r>
              <a:rPr lang="de-DE" dirty="0"/>
              <a:t> im Gespräch, in der Industrie werden diese </a:t>
            </a:r>
            <a:r>
              <a:rPr lang="de-DE" b="1" dirty="0"/>
              <a:t>äußerst kontrovers </a:t>
            </a:r>
            <a:r>
              <a:rPr lang="de-DE" dirty="0"/>
              <a:t>diskutiert. Sie sollten vor einer Einführung mit Blick auf WTO-Konformität, Reaktionen internationaler Handelspartner, Administrationsaufwand (auch im Hinblick auf das CO</a:t>
            </a:r>
            <a:r>
              <a:rPr lang="de-DE" baseline="-25000" dirty="0"/>
              <a:t>2</a:t>
            </a:r>
            <a:r>
              <a:rPr lang="de-DE" dirty="0"/>
              <a:t>-Tracking) sowie die Frage der Sicherung der Wettbewerbsfähigkeit von klimaneutralen Exportprodukten geprüft werden. </a:t>
            </a: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Existierende Schutzinstrumente sollten während einer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Prüfungs- und Pilotierungsphase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eines Grenzausgleichmechanismus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fortbestehen, um </a:t>
            </a:r>
            <a:r>
              <a:rPr lang="de-DE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Carbon Leakage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zu vermeiden.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831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3AAD-DDE6-4350-A6EF-C868944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10. </a:t>
            </a:r>
            <a:r>
              <a:rPr lang="de-DE" i="1" dirty="0"/>
              <a:t>Level Playing Field </a:t>
            </a:r>
            <a:r>
              <a:rPr lang="de-DE" dirty="0"/>
              <a:t>für kleinere und mittlere Unternehmen ermöglichen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E39051-D652-4118-8E34-42D83841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52C2D4-66C4-4147-B74F-4CDE4DB78A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Deutschland ist das Land der </a:t>
            </a:r>
            <a:r>
              <a:rPr lang="de-DE" b="1" dirty="0"/>
              <a:t>kleinen und mittleren Unternehmen </a:t>
            </a:r>
            <a:r>
              <a:rPr lang="de-DE" dirty="0"/>
              <a:t>(KMU) – sie erwirtschaften circa 35 Prozent des Umsatzes aller deutschen Unternehmen und stellen mehr als die Hälfte aller Arbeitsplätze in Deutschland.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 Grundvoraussetzung für eines </a:t>
            </a:r>
            <a:r>
              <a:rPr lang="de-CH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Level Playing Fields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ist ein gleichberechtigter</a:t>
            </a:r>
            <a:r>
              <a:rPr lang="de-CH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Zugang zu Ausgleichsinstrumenten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welche den wirtschaftlichen Betrieb von Anlagen ermöglichen. Diese müssen daher auch </a:t>
            </a:r>
            <a:r>
              <a:rPr lang="de-CH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auf die Spezifika von KMU angepasst werden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Dabei sind sowohl europäische als auch nationale Ausgleichsinstrumente zu betrachten, beispielsweise mittelfristig durch eine </a:t>
            </a:r>
            <a:r>
              <a:rPr lang="de-CH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vollständige Reduzierung der EEG-Umlage auch für KMU 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oder die </a:t>
            </a:r>
            <a:r>
              <a:rPr lang="de-CH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kostenlose Zuteilung von EU-ETS-Zertifikaten 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für durch </a:t>
            </a:r>
            <a:r>
              <a:rPr lang="de-CH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Carbon Leakage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gefährdete Unternehmen </a:t>
            </a:r>
            <a:r>
              <a:rPr lang="de-CH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aller Größenklassen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de-DE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 teils erheblichen Investitionen in klimaneutrale Schlüsseltechnologien müssen insbesondere für KMU mit begrenztem Zugang zu Finanzmitteln für Risikokapitalinvestitionen durch einen </a:t>
            </a:r>
            <a:r>
              <a:rPr lang="de-CH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vereinfachten Zugang zu Finanzierungsinstrumenten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ermöglicht werden. </a:t>
            </a:r>
            <a:endParaRPr lang="de-DE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–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1092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3AAD-DDE6-4350-A6EF-C868944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11. Die Chancen der Transformation ergreifen – gezielt Exportmärkte erschließen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52C2D4-66C4-4147-B74F-4CDE4DB78A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dirty="0"/>
              <a:t>BMU und Roland Berger (2017)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E39051-D652-4118-8E34-42D83841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674038-AE32-4A57-9BDE-E181E497F5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Globales Marktvolumen einzelner Klimaschutzmärkte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1FABE7-ED7C-4839-9574-C4752633D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Die deutsche Industrie ist durch eine traditionell hohe </a:t>
            </a:r>
            <a:r>
              <a:rPr lang="de-DE" b="1" dirty="0"/>
              <a:t>Exportorientierung</a:t>
            </a:r>
            <a:r>
              <a:rPr lang="de-DE" dirty="0"/>
              <a:t> geprägt. Die frühzeitige Entwicklung und Vermarktung von klimaneutralen Schlüsseltechnologien und Endprodukten im In- und Ausland schafft zukünftige Absatzmärkte. </a:t>
            </a:r>
          </a:p>
          <a:p>
            <a:r>
              <a:rPr lang="de-DE" dirty="0"/>
              <a:t>Mit den Bekenntnissen großer Volkswirtschaften wie China, Japan, Südkorea, Großbritannien (und bald USA) zur Klimaneutralität bis 2050/2060, hat das </a:t>
            </a:r>
            <a:r>
              <a:rPr lang="de-DE" b="1" dirty="0"/>
              <a:t>Wettrennen um globale Technologieführerschaft </a:t>
            </a:r>
            <a:r>
              <a:rPr lang="de-DE" dirty="0"/>
              <a:t>begonnen.</a:t>
            </a:r>
          </a:p>
          <a:p>
            <a:r>
              <a:rPr lang="de-DE" dirty="0"/>
              <a:t>Für die Förderung von klimaneutralen Exporten ist dabei die Balance zwischen wirksamem </a:t>
            </a:r>
            <a:r>
              <a:rPr lang="de-DE" b="1" i="1" dirty="0"/>
              <a:t>Carbon-Leakage</a:t>
            </a:r>
            <a:r>
              <a:rPr lang="de-DE" b="1" dirty="0"/>
              <a:t>-Schutz</a:t>
            </a:r>
            <a:r>
              <a:rPr lang="de-DE" dirty="0"/>
              <a:t> bei gleichzeitiger </a:t>
            </a:r>
            <a:r>
              <a:rPr lang="de-DE" b="1" dirty="0"/>
              <a:t>Reduzierung von Handelsbarrieren </a:t>
            </a:r>
            <a:r>
              <a:rPr lang="de-DE" dirty="0"/>
              <a:t>von zentraler Bedeutung.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0C5D946-CDA3-4100-905A-D785EBF02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43" y="2275438"/>
            <a:ext cx="5261741" cy="354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14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63AAD-DDE6-4350-A6EF-C868944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12. Klimaneutralität mit ins Zentrum des Regierungshandelns stellen und die politische Steuerung modernisieren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E39051-D652-4118-8E34-42D83841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52C2D4-66C4-4147-B74F-4CDE4DB78A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Der Aufbruch Richtung Klimaneutralität bis spätestens 2050 kann gelingen, wenn die Politik ihn als </a:t>
            </a:r>
            <a:r>
              <a:rPr lang="de-CH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zentrale Aufgabe der Modernisierung 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unserer Volkswirtschaft begreift. Dazu muss die Politik die </a:t>
            </a:r>
            <a:r>
              <a:rPr lang="de-CH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Klimapolitik mit ins Zentrum des Regierungshandelns stellen.</a:t>
            </a:r>
            <a:endParaRPr lang="de-CH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Um die Ziele bei </a:t>
            </a:r>
            <a:r>
              <a:rPr lang="de-CH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Klimaschutz, Beschäftigungssicherung und internationaler Wettbewerbsfähigkeit 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miteinander zu vereinen, müssen Wirtschafts-, Haushalts-, Verkehrs-, Bau-, Umwelt-, Forschungs- und Arbeitsmarktpolitik diese Trias ins Zentrum ihres Handelns rücken.</a:t>
            </a:r>
          </a:p>
          <a:p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Kurzfristig bedarf es einer transparenten </a:t>
            </a:r>
            <a:r>
              <a:rPr lang="de-CH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Modernisierung der ressortübergreifenden politischen Steuerung, 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z.B.</a:t>
            </a:r>
            <a:r>
              <a:rPr lang="de-CH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muss sich das </a:t>
            </a:r>
            <a:r>
              <a:rPr lang="de-CH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Klimakabinett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ein auf die Klimaziele ausgerichtetes Arbeitsprogramm geben und dieses in monatlichen Sitzungen abarbeiten.</a:t>
            </a:r>
          </a:p>
          <a:p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Um die mit dem Weg zur Klimaneutralität einhergehenden Veränderungen unserer Arbeitswelt aktiv zu begleiten, sollte die Bundesregierung </a:t>
            </a:r>
            <a:r>
              <a:rPr lang="de-CH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mit Unternehmen, Gewerkschaften und Verbänden geeignete Lösungen entwickeln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Hier geht es zum Beispiel um staatlich geförderte </a:t>
            </a:r>
            <a:r>
              <a:rPr lang="de-CH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Fort- und Weiterbildungsmöglichkeiten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in den von der Transformation betroffenen Branchen.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0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AF8AEDE-5F8D-4CE2-B829-ACE700C188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AF8AEDE-5F8D-4CE2-B829-ACE700C188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6C9312C2-4B18-46C3-99B8-C266327BA08C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05985DC-5EF4-4E64-BC70-EDE4D392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18" y="628001"/>
            <a:ext cx="8401429" cy="1017636"/>
          </a:xfrm>
        </p:spPr>
        <p:txBody>
          <a:bodyPr/>
          <a:lstStyle/>
          <a:p>
            <a:r>
              <a:rPr lang="de-DE" dirty="0"/>
              <a:t>Agora-Studie</a:t>
            </a:r>
            <a:r>
              <a:rPr lang="de-DE" i="1" dirty="0"/>
              <a:t> „Klimaneutrales Deutschland 2045“ </a:t>
            </a:r>
            <a:r>
              <a:rPr lang="de-DE" dirty="0"/>
              <a:t>wurde als Wachstums-Szenario angelegt: +1,3% BIP </a:t>
            </a:r>
            <a:r>
              <a:rPr lang="de-DE" dirty="0" err="1"/>
              <a:t>p.a</a:t>
            </a:r>
            <a:r>
              <a:rPr lang="de-DE" dirty="0"/>
              <a:t>, Industriestruktur bleibt erhalten, Investitionsoffensive…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8A844D-7B51-4EB9-96A2-D352038C2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6563" y="6426918"/>
            <a:ext cx="628652" cy="219600"/>
          </a:xfrm>
        </p:spPr>
        <p:txBody>
          <a:bodyPr/>
          <a:lstStyle/>
          <a:p>
            <a:fld id="{EF7872F8-31F6-43E8-A9A9-7933E5EB133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04065C3-821E-4E2C-890B-73B981246C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917" y="1856507"/>
            <a:ext cx="10800000" cy="360000"/>
          </a:xfrm>
        </p:spPr>
        <p:txBody>
          <a:bodyPr/>
          <a:lstStyle/>
          <a:p>
            <a:r>
              <a:rPr lang="sv-SE" dirty="0"/>
              <a:t>Kernindikatoren des Szenarios Klimaneutral 2045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1EACCA1-4D71-433B-AED7-F5907B7E07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914" y="5886389"/>
            <a:ext cx="10800000" cy="360000"/>
          </a:xfrm>
        </p:spPr>
        <p:txBody>
          <a:bodyPr/>
          <a:lstStyle/>
          <a:p>
            <a:pPr lvl="0"/>
            <a:r>
              <a:rPr lang="de-DE" noProof="0" dirty="0"/>
              <a:t>Prognos, Öko-Institut, Wuppertal Institut (2021)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BA5B1C7-DC48-441B-B712-2E5408C75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854" y="2421992"/>
            <a:ext cx="10590012" cy="329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2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BE31B-2C28-4CE9-B527-8A7D06D7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Kernbestandteil eines klimaneutralen Deutschlands ist eine klimaneutrale Industrie – in 3 Schritten von heute auf Null.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81ABF1-2CBD-443F-BC4D-09403AD4B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932B1F78-EEF5-4A6B-83D0-441059B30A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Maßnahmen im Szenario Klimaneutral 2045 (KN2045) (Treibhausgas-Emissionen in Mio. t CO</a:t>
            </a:r>
            <a:r>
              <a:rPr lang="de-DE" baseline="-25000" dirty="0"/>
              <a:t>2</a:t>
            </a:r>
            <a:r>
              <a:rPr lang="de-DE" dirty="0"/>
              <a:t>-Äq.)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59CC65E-1C40-48A8-93DC-5E38342B14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64B9E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</a:rPr>
              <a:t>Prognos, Öko-Institut, Wuppertal Institut (2021)</a:t>
            </a:r>
          </a:p>
        </p:txBody>
      </p:sp>
      <p:pic>
        <p:nvPicPr>
          <p:cNvPr id="13" name="Bildplatzhalter 17">
            <a:extLst>
              <a:ext uri="{FF2B5EF4-FFF2-40B4-BE49-F238E27FC236}">
                <a16:creationId xmlns:a16="http://schemas.microsoft.com/office/drawing/2014/main" id="{2AD0700D-D285-4C1D-8D5A-84D52418ED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29" t="3607" r="-6741" b="945"/>
          <a:stretch/>
        </p:blipFill>
        <p:spPr>
          <a:xfrm>
            <a:off x="1031732" y="2345718"/>
            <a:ext cx="10260000" cy="3420000"/>
          </a:xfr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2742EDB5-5527-4079-A625-7611763454E8}"/>
              </a:ext>
            </a:extLst>
          </p:cNvPr>
          <p:cNvSpPr/>
          <p:nvPr/>
        </p:nvSpPr>
        <p:spPr bwMode="gray">
          <a:xfrm>
            <a:off x="4194408" y="3202706"/>
            <a:ext cx="2179413" cy="474359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705C4B6-0E1B-47EA-A707-937E32902254}"/>
              </a:ext>
            </a:extLst>
          </p:cNvPr>
          <p:cNvSpPr/>
          <p:nvPr/>
        </p:nvSpPr>
        <p:spPr bwMode="gray">
          <a:xfrm>
            <a:off x="6304774" y="2313060"/>
            <a:ext cx="2900798" cy="474359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5A5713C-8A8F-4C73-A1B0-8AF8F753CD16}"/>
              </a:ext>
            </a:extLst>
          </p:cNvPr>
          <p:cNvSpPr/>
          <p:nvPr/>
        </p:nvSpPr>
        <p:spPr bwMode="gray">
          <a:xfrm>
            <a:off x="7904974" y="4457546"/>
            <a:ext cx="2900798" cy="474359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061F73B-5DF6-4296-8BDC-3F2114BA65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D061F73B-5DF6-4296-8BDC-3F2114BA65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46362AB-1A2A-487D-A0A8-B82B23358EDA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06145"/>
              </a:lnSpc>
              <a:spcBef>
                <a:spcPct val="0"/>
              </a:spcBef>
              <a:spcAft>
                <a:spcPct val="0"/>
              </a:spcAft>
            </a:pPr>
            <a:endParaRPr lang="de-DE" sz="2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B28A8C-F616-4A3A-9AB2-EDA2F71D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18" y="628001"/>
            <a:ext cx="8691032" cy="1017636"/>
          </a:xfrm>
        </p:spPr>
        <p:txBody>
          <a:bodyPr/>
          <a:lstStyle/>
          <a:p>
            <a:r>
              <a:rPr lang="de-DE" dirty="0"/>
              <a:t>Aktuell steht die Industrie zwischen Baum und Borke: </a:t>
            </a:r>
            <a:br>
              <a:rPr lang="de-DE" dirty="0"/>
            </a:br>
            <a:r>
              <a:rPr lang="de-DE" dirty="0"/>
              <a:t>Neue konventionelle Technologien enden als Investitionsruinen, neue innovative Technologien rechnen sich nicht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5A31C5-8A27-4BCD-92F5-DE7F91E42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A7AECE-887D-4DBE-AFD0-BE3B0B5098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Technische Lebensdauer der Primärerzeugungsanlagen in den Sektoren Stahl, Chemie, Zement bei Reinvestition im Jahr 2025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FF9EA47-9961-4B59-985C-B26F81FDA8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Agora Energiewende und Wuppertal Institut (2019) 	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32EEFDE-8E57-4268-A9EF-52703B5CF2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44" y="2216507"/>
            <a:ext cx="7543010" cy="36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14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8D4B13D-EFD9-418F-BF89-5DB4A4A7FD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9" imgH="499" progId="TCLayout.ActiveDocument.1">
                  <p:embed/>
                </p:oleObj>
              </mc:Choice>
              <mc:Fallback>
                <p:oleObj name="think-cell Slide" r:id="rId4" imgW="499" imgH="49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F8D4B13D-EFD9-418F-BF89-5DB4A4A7FD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11B586C5-4DE4-4CE5-A27F-585D9024A4BA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Rahmendaten &amp; Kernergebnisse des Industriedialogs</a:t>
            </a:r>
          </a:p>
        </p:txBody>
      </p:sp>
      <p:pic>
        <p:nvPicPr>
          <p:cNvPr id="8" name="Picture 2" descr="Roland Berger (Unternehmen) – Wikipedia">
            <a:extLst>
              <a:ext uri="{FF2B5EF4-FFF2-40B4-BE49-F238E27FC236}">
                <a16:creationId xmlns:a16="http://schemas.microsoft.com/office/drawing/2014/main" id="{D97BEC55-6886-4ACC-8250-55D9BD877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62" y="489749"/>
            <a:ext cx="1571006" cy="7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ome – Stiftung 2 Grad">
            <a:extLst>
              <a:ext uri="{FF2B5EF4-FFF2-40B4-BE49-F238E27FC236}">
                <a16:creationId xmlns:a16="http://schemas.microsoft.com/office/drawing/2014/main" id="{33D0747E-F770-4534-B1B3-9AB09DC1F42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83" y="595561"/>
            <a:ext cx="2079597" cy="60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04F962C-9A72-4BBD-AA4C-E6E3F2E7A69D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15" y="519487"/>
            <a:ext cx="20556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3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41C82-F24C-4C99-A2E8-B26718BC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/>
              <a:t>„Klimaneutralität (vor) 2050: Was die Industrie jetzt von der Politik braucht“ – </a:t>
            </a:r>
            <a:r>
              <a:rPr lang="de-DE" dirty="0"/>
              <a:t>Politikpapier von Agora Energiewende, Stiftung 2° und Roland Berger basierend auf Industriedialog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933EC7A-94C9-4B48-A15E-4603BA4ED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E69FEA-6861-4AF8-A46D-E0A9E2BEEE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65601" y="1913261"/>
            <a:ext cx="7331074" cy="4267200"/>
          </a:xfrm>
        </p:spPr>
        <p:txBody>
          <a:bodyPr/>
          <a:lstStyle/>
          <a:p>
            <a:r>
              <a:rPr lang="de-DE" sz="1600" dirty="0"/>
              <a:t>Projektpartner: Agora Energiewende, Stiftung 2° und Roland Berger </a:t>
            </a:r>
          </a:p>
          <a:p>
            <a:r>
              <a:rPr lang="de-DE" sz="1600" dirty="0"/>
              <a:t>Veröffentlichung: 22.02.2021</a:t>
            </a:r>
          </a:p>
          <a:p>
            <a:r>
              <a:rPr lang="de-DE" sz="1600" dirty="0"/>
              <a:t>Mehrmonatiger Dialog (September bis Dezember 2020) mit Vertreterinnen und Vertretern führender Industrieunternehmen </a:t>
            </a:r>
          </a:p>
          <a:p>
            <a:r>
              <a:rPr lang="de-DE" sz="1600" dirty="0"/>
              <a:t>Ziel: Aufzeigen des rechtlichen und politischen Rahmens, der es der Industrie ermöglicht, vor 2050 klimaneutral zu werden UND gleichzeitig im internationalen Wettbewerb zu bestehen</a:t>
            </a:r>
          </a:p>
          <a:p>
            <a:r>
              <a:rPr lang="de-DE" sz="1600" dirty="0"/>
              <a:t>Am Dialog beteiligt waren unter anderem:</a:t>
            </a:r>
            <a:br>
              <a:rPr lang="de-DE" sz="1600" dirty="0"/>
            </a:br>
            <a:br>
              <a:rPr lang="de-DE" sz="1600" dirty="0"/>
            </a:br>
            <a:r>
              <a:rPr lang="de-DE" sz="1600" b="1" dirty="0">
                <a:solidFill>
                  <a:schemeClr val="accent3"/>
                </a:solidFill>
              </a:rPr>
              <a:t>Aurubis AG, BASF SE, Bayer AG, BP Europa SE, Covestro AG, HeidelbergCement AG, Lanxess AG, OTTO FUCHS KG, Papier- u. Kartonfabrik Varel GmbH &amp; Co. KG, Salzgitter AG, Schott AG, Siemens Energy AG, </a:t>
            </a:r>
            <a:r>
              <a:rPr lang="de-DE" sz="1600" b="1" dirty="0" err="1">
                <a:solidFill>
                  <a:schemeClr val="accent3"/>
                </a:solidFill>
              </a:rPr>
              <a:t>Sunfire</a:t>
            </a:r>
            <a:r>
              <a:rPr lang="de-DE" sz="1600" b="1" dirty="0">
                <a:solidFill>
                  <a:schemeClr val="accent3"/>
                </a:solidFill>
              </a:rPr>
              <a:t> GmbH, thyssenkrupp Steel Europe AG, VINCI S.A., Wacker Chemie AG, </a:t>
            </a:r>
            <a:r>
              <a:rPr lang="de-DE" sz="1600" b="1" dirty="0" err="1">
                <a:solidFill>
                  <a:schemeClr val="accent3"/>
                </a:solidFill>
              </a:rPr>
              <a:t>Worlée</a:t>
            </a:r>
            <a:r>
              <a:rPr lang="de-DE" sz="1600" b="1" dirty="0">
                <a:solidFill>
                  <a:schemeClr val="accent3"/>
                </a:solidFill>
              </a:rPr>
              <a:t>-Chemie GmbH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D4DD14-0AEA-4228-AF95-97604005C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20" y="1913261"/>
            <a:ext cx="2964335" cy="4267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B5EF30F-D4BD-4A74-9472-0EA24E62D8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16" b="9367"/>
          <a:stretch/>
        </p:blipFill>
        <p:spPr>
          <a:xfrm>
            <a:off x="1150523" y="2149329"/>
            <a:ext cx="1369505" cy="44161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F158328-CECE-48E8-B587-AA31F53C5958}"/>
              </a:ext>
            </a:extLst>
          </p:cNvPr>
          <p:cNvSpPr txBox="1"/>
          <p:nvPr/>
        </p:nvSpPr>
        <p:spPr>
          <a:xfrm>
            <a:off x="3088640" y="214932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u="sng" dirty="0">
                <a:hlinkClick r:id="rId4"/>
              </a:rPr>
              <a:t>Hier abrufbar</a:t>
            </a:r>
            <a:endParaRPr lang="de-DE" sz="1000" i="1" u="sng" dirty="0"/>
          </a:p>
        </p:txBody>
      </p:sp>
    </p:spTree>
    <p:extLst>
      <p:ext uri="{BB962C8B-B14F-4D97-AF65-F5344CB8AC3E}">
        <p14:creationId xmlns:p14="http://schemas.microsoft.com/office/powerpoint/2010/main" val="369958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933EC7A-94C9-4B48-A15E-4603BA4ED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BC74BE-B0BA-40CB-94DD-DEA0252E3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b="1" dirty="0"/>
              <a:t>Für die Industrie ist der Weg zur Klimaneutralität kein Selbstläufer, sondern ein gewaltiges Transformationsprojekt. </a:t>
            </a:r>
            <a:r>
              <a:rPr lang="de-DE" dirty="0"/>
              <a:t>Um im Wettlauf um internationale Technologieführerschaft vorne mitspielen zu können, braucht es schnellstmöglich </a:t>
            </a:r>
            <a:r>
              <a:rPr lang="de-DE" i="1" dirty="0"/>
              <a:t>verlässliche Rahmenbedingungen</a:t>
            </a:r>
            <a:r>
              <a:rPr lang="de-DE" dirty="0"/>
              <a:t>, die richtungssichere Investitionen ermöglichen.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0BA983B-C288-47B3-94DD-EB30FCDA40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b="1" dirty="0"/>
              <a:t>Es bedarf eines Instrumentenmix entlang der industriellen Wertschöpfungskette</a:t>
            </a:r>
            <a:r>
              <a:rPr lang="de-DE" dirty="0"/>
              <a:t>, der sicherstellt, dass die Transformation hin zu Klimaneutralität auf verschiedenen Ebenen angereizt und gleichzeitig die Wettbewerbsfähigkeit der Industrie in der Breite gewährleistet wird.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54CB7E5-9252-4BCD-9A08-69E061A258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b="1" dirty="0"/>
              <a:t>Die Weichen für Klimaneutralität müssen schnellstmöglich gestellt werden</a:t>
            </a:r>
            <a:r>
              <a:rPr lang="de-DE" dirty="0"/>
              <a:t>. Noch in dieser Legislatur müssen Maßnahmen ergriffen werden (z.B. weitere Novelle EEG). Gleich zu Beginn der nächsten Legislatur muss mit einem Klimaschutz-Sofortprogramm die Transformation hin zu Klimaneutralität deutlich beschleunigt werden.</a:t>
            </a:r>
          </a:p>
        </p:txBody>
      </p:sp>
    </p:spTree>
    <p:extLst>
      <p:ext uri="{BB962C8B-B14F-4D97-AF65-F5344CB8AC3E}">
        <p14:creationId xmlns:p14="http://schemas.microsoft.com/office/powerpoint/2010/main" val="242607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F8C1D-BB59-41CA-BC20-2F81769C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technologische Industrietransformation hin zu Klimaneutralität beruht im Wesentlich auf fünf Säulen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F82487-A5D8-469E-8B7C-437A0DA328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Agora Energiewende, Stiftung 2°, Roland Berger (2021)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ACFA4A-13C0-4FD5-AFA4-81D892375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7872F8-31F6-43E8-A9A9-7933E5EB133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F2073C-8C2C-4E59-B3E8-0F73FE34F8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Säulen der technologischen Industrietransformation hin zu Klimaneutralität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6CBE7B5-47B2-4BB7-A47E-974FB0C973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b="1" dirty="0"/>
              <a:t>Massiver Ausbau der erneuerbaren Stromerzeugung und des Stromnetzes</a:t>
            </a:r>
            <a:r>
              <a:rPr lang="de-DE" dirty="0"/>
              <a:t>, da steigender Strombedarf durch Elektrifizierung, Sektorkupplung und Kompensation von Kohle- und Atomkraftwerken.</a:t>
            </a:r>
            <a:endParaRPr lang="de-DE" b="1" dirty="0"/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Elektrifizierung von zentralen industriellen Prozessen und Effizienzsteigerung</a:t>
            </a:r>
            <a:r>
              <a:rPr lang="de-DE" dirty="0"/>
              <a:t>. In der Industrie insbesondere strombasierte Wärme- und Dampfproduktion sowie Elektrifizierung von Produktionsprozessen.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Aufbau einer europäisch/internationalen klimaneutralen Wasserstoffwirtschaft.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Einsatz von CCU/CCS und Negativemissionen für nicht vermeidbare Restemissionen</a:t>
            </a:r>
            <a:r>
              <a:rPr lang="de-DE" dirty="0"/>
              <a:t>, insbesondere in der Zement- und Chemieindustrie.</a:t>
            </a:r>
          </a:p>
          <a:p>
            <a:pPr marL="342900" indent="-342900">
              <a:buFont typeface="+mj-lt"/>
              <a:buAutoNum type="arabicPeriod"/>
            </a:pPr>
            <a:r>
              <a:rPr lang="de-DE" b="1" dirty="0"/>
              <a:t>Stärkung der Kreislaufwirtschaft.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DA537E9-B437-47C2-A6CF-5C50E7DEE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34" y="2327482"/>
            <a:ext cx="5887360" cy="34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750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r60da01WrZijo1yoyNU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r60da01WrZijo1yoyNU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SGwNDHp.GlqzQoBnMBT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e_ov8JQYS2WWHpWuMH3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r60da01WrZijo1yoyN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r60da01WrZijo1yoyNU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bm_kkKKS1gEX_k_Q0K.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r60da01WrZijo1yoyNU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5SaIWn6yUAmKxv93nfr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3K_L9E_uyq5lYpHLONo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gaZQaEG9o0nxhqIQbaD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osiEHyRrWGyJHNH6HWi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TQTUovhxqO1g5HPQEM.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9ao.njK_wbnDlJJptYK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aTqNghbaqPYeGk3L9IU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Agora 16:9">
  <a:themeElements>
    <a:clrScheme name="Agora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33E88"/>
      </a:accent1>
      <a:accent2>
        <a:srgbClr val="D05094"/>
      </a:accent2>
      <a:accent3>
        <a:srgbClr val="64B9E4"/>
      </a:accent3>
      <a:accent4>
        <a:srgbClr val="1E83B3"/>
      </a:accent4>
      <a:accent5>
        <a:srgbClr val="48A8AE"/>
      </a:accent5>
      <a:accent6>
        <a:srgbClr val="8393BE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7-09-01_Vorlage_Präsentation_DE" id="{6A6C299F-10AE-4876-BCDB-99A2727720C8}" vid="{DA936D45-37F0-4E87-A6C8-609D49C45F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gora PPT">
    <a:dk1>
      <a:sysClr val="windowText" lastClr="000000"/>
    </a:dk1>
    <a:lt1>
      <a:sysClr val="window" lastClr="FFFFFF"/>
    </a:lt1>
    <a:dk2>
      <a:srgbClr val="7F7F7F"/>
    </a:dk2>
    <a:lt2>
      <a:srgbClr val="D8D8D8"/>
    </a:lt2>
    <a:accent1>
      <a:srgbClr val="00AFE6"/>
    </a:accent1>
    <a:accent2>
      <a:srgbClr val="5AB9E6"/>
    </a:accent2>
    <a:accent3>
      <a:srgbClr val="5A6EAF"/>
    </a:accent3>
    <a:accent4>
      <a:srgbClr val="733C87"/>
    </a:accent4>
    <a:accent5>
      <a:srgbClr val="A54187"/>
    </a:accent5>
    <a:accent6>
      <a:srgbClr val="D25596"/>
    </a:accent6>
    <a:hlink>
      <a:srgbClr val="000000"/>
    </a:hlink>
    <a:folHlink>
      <a:srgbClr val="0000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gora PPT">
    <a:dk1>
      <a:sysClr val="windowText" lastClr="000000"/>
    </a:dk1>
    <a:lt1>
      <a:sysClr val="window" lastClr="FFFFFF"/>
    </a:lt1>
    <a:dk2>
      <a:srgbClr val="7F7F7F"/>
    </a:dk2>
    <a:lt2>
      <a:srgbClr val="D8D8D8"/>
    </a:lt2>
    <a:accent1>
      <a:srgbClr val="00AFE6"/>
    </a:accent1>
    <a:accent2>
      <a:srgbClr val="5AB9E6"/>
    </a:accent2>
    <a:accent3>
      <a:srgbClr val="5A6EAF"/>
    </a:accent3>
    <a:accent4>
      <a:srgbClr val="733C87"/>
    </a:accent4>
    <a:accent5>
      <a:srgbClr val="A54187"/>
    </a:accent5>
    <a:accent6>
      <a:srgbClr val="D25596"/>
    </a:accent6>
    <a:hlink>
      <a:srgbClr val="000000"/>
    </a:hlink>
    <a:folHlink>
      <a:srgbClr val="0000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5423F63F1DD74F86518702608937F7" ma:contentTypeVersion="11" ma:contentTypeDescription="Create a new document." ma:contentTypeScope="" ma:versionID="1411a5078c830661bd6160663220ab84">
  <xsd:schema xmlns:xsd="http://www.w3.org/2001/XMLSchema" xmlns:xs="http://www.w3.org/2001/XMLSchema" xmlns:p="http://schemas.microsoft.com/office/2006/metadata/properties" xmlns:ns2="5ec65c7b-9d27-4dff-b1d7-1d690139d240" xmlns:ns3="be726237-a604-40b0-83ce-3b3af5b0cbf4" targetNamespace="http://schemas.microsoft.com/office/2006/metadata/properties" ma:root="true" ma:fieldsID="fb9e8cabe37c65973ab987028848bd7b" ns2:_="" ns3:_="">
    <xsd:import namespace="5ec65c7b-9d27-4dff-b1d7-1d690139d240"/>
    <xsd:import namespace="be726237-a604-40b0-83ce-3b3af5b0cb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65c7b-9d27-4dff-b1d7-1d690139d2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6237-a604-40b0-83ce-3b3af5b0cbf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1DAB78-776C-4905-B2E4-94813057E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c65c7b-9d27-4dff-b1d7-1d690139d240"/>
    <ds:schemaRef ds:uri="be726237-a604-40b0-83ce-3b3af5b0cb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80A946-20C1-4D43-82F0-B24178FB953A}">
  <ds:schemaRefs>
    <ds:schemaRef ds:uri="be726237-a604-40b0-83ce-3b3af5b0cbf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ec65c7b-9d27-4dff-b1d7-1d690139d24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64E434-D4D3-4228-957E-B2E64F2386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2397</Words>
  <Application>Microsoft Office PowerPoint</Application>
  <PresentationFormat>Breitbild</PresentationFormat>
  <Paragraphs>147</Paragraphs>
  <Slides>25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Flexo</vt:lpstr>
      <vt:lpstr>2_Agora 16:9</vt:lpstr>
      <vt:lpstr>think-cell Slide</vt:lpstr>
      <vt:lpstr> Klimaneutralität –   Was die Industrie jetzt von der Politik braucht</vt:lpstr>
      <vt:lpstr>Ausgangspunkt:  Herausforderung Klimaneutrales Deutschland</vt:lpstr>
      <vt:lpstr>Agora-Studie „Klimaneutrales Deutschland 2045“ wurde als Wachstums-Szenario angelegt: +1,3% BIP p.a, Industriestruktur bleibt erhalten, Investitionsoffensive…</vt:lpstr>
      <vt:lpstr>Kernbestandteil eines klimaneutralen Deutschlands ist eine klimaneutrale Industrie – in 3 Schritten von heute auf Null.</vt:lpstr>
      <vt:lpstr>Aktuell steht die Industrie zwischen Baum und Borke:  Neue konventionelle Technologien enden als Investitionsruinen, neue innovative Technologien rechnen sich nicht</vt:lpstr>
      <vt:lpstr>Rahmendaten &amp; Kernergebnisse des Industriedialogs</vt:lpstr>
      <vt:lpstr>„Klimaneutralität (vor) 2050: Was die Industrie jetzt von der Politik braucht“ – Politikpapier von Agora Energiewende, Stiftung 2° und Roland Berger basierend auf Industriedialog </vt:lpstr>
      <vt:lpstr>PowerPoint-Präsentation</vt:lpstr>
      <vt:lpstr>Die technologische Industrietransformation hin zu Klimaneutralität beruht im Wesentlich auf fünf Säulen</vt:lpstr>
      <vt:lpstr>Zwölf Handlungs-empfehlungen an die Bundespolitik</vt:lpstr>
      <vt:lpstr>Kern des Papiers sind 12 Empfehlungen für die Bundespolitik, welche die gesamte Wertschöpfungskette abdecken</vt:lpstr>
      <vt:lpstr>PowerPoint-Präsentation</vt:lpstr>
      <vt:lpstr>Annex</vt:lpstr>
      <vt:lpstr>1. Ausreichendes und verlässliches Angebot an Erneuerbaren Energien schaffen</vt:lpstr>
      <vt:lpstr>2. International wettbewerbsfähige Stromkosten für die deutsche Industrie sichern</vt:lpstr>
      <vt:lpstr>3. Aufbau einer Wasserstoffwirtschaft national und europäisch vorantreiben</vt:lpstr>
      <vt:lpstr>4. Aufbau einer zirkulären Wirtschaft international beschleunigen</vt:lpstr>
      <vt:lpstr>5. Akzeptanz für CCS-Technologien stärken, Aufbau einer CO2-Infrastruktur und Erschließung von Negativemissionen europäisch forcieren</vt:lpstr>
      <vt:lpstr>6. Breite Anwendung von Schlüsseltechnologien durch Carbon Contracts for Difference (CfDs) vorantreiben</vt:lpstr>
      <vt:lpstr>7. Forschung &amp; Innovation sowie Effizienztechnologien in der Industrie zielgerichtet fördern</vt:lpstr>
      <vt:lpstr>8. Nachfrage nach klimaneutralen Produkten durch Anreize und Rechtssetzung ankurbeln</vt:lpstr>
      <vt:lpstr>9. CO2-Bepreisung wirksam weiterentwickeln (Emissionshandel, Abgaben und Umlagen)</vt:lpstr>
      <vt:lpstr>10. Level Playing Field für kleinere und mittlere Unternehmen ermöglichen </vt:lpstr>
      <vt:lpstr>11. Die Chancen der Transformation ergreifen – gezielt Exportmärkte erschließen</vt:lpstr>
      <vt:lpstr>12. Klimaneutralität mit ins Zentrum des Regierungshandelns stellen und die politische Steuerung modernisieren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Perspektiven für Wasserstoff</dc:title>
  <dc:creator>Patrick Graichen</dc:creator>
  <cp:lastModifiedBy>Janek Steitz</cp:lastModifiedBy>
  <cp:revision>114</cp:revision>
  <dcterms:created xsi:type="dcterms:W3CDTF">2020-11-15T22:52:54Z</dcterms:created>
  <dcterms:modified xsi:type="dcterms:W3CDTF">2021-05-17T06:50:54Z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0x010100785423F63F1DD74F86518702608937F7</vt:lpwstr>
  </property>
</Properties>
</file>